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7" r:id="rId5"/>
  </p:sldMasterIdLst>
  <p:notesMasterIdLst>
    <p:notesMasterId r:id="rId26"/>
  </p:notesMasterIdLst>
  <p:handoutMasterIdLst>
    <p:handoutMasterId r:id="rId27"/>
  </p:handoutMasterIdLst>
  <p:sldIdLst>
    <p:sldId id="907" r:id="rId6"/>
    <p:sldId id="734" r:id="rId7"/>
    <p:sldId id="994" r:id="rId8"/>
    <p:sldId id="996" r:id="rId9"/>
    <p:sldId id="997" r:id="rId10"/>
    <p:sldId id="998" r:id="rId11"/>
    <p:sldId id="1011" r:id="rId12"/>
    <p:sldId id="1000" r:id="rId13"/>
    <p:sldId id="999" r:id="rId14"/>
    <p:sldId id="1001" r:id="rId15"/>
    <p:sldId id="1013" r:id="rId16"/>
    <p:sldId id="1010" r:id="rId17"/>
    <p:sldId id="1002" r:id="rId18"/>
    <p:sldId id="1003" r:id="rId19"/>
    <p:sldId id="1004" r:id="rId20"/>
    <p:sldId id="1005" r:id="rId21"/>
    <p:sldId id="1007" r:id="rId22"/>
    <p:sldId id="1008" r:id="rId23"/>
    <p:sldId id="707" r:id="rId24"/>
    <p:sldId id="708" r:id="rId25"/>
  </p:sldIdLst>
  <p:sldSz cx="9906000" cy="6858000" type="A4"/>
  <p:notesSz cx="6797675" cy="9872663"/>
  <p:custDataLst>
    <p:tags r:id="rId28"/>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5pPr>
    <a:lvl6pPr marL="2286000" algn="l" defTabSz="914400" rtl="0" eaLnBrk="1" latinLnBrk="0" hangingPunct="1">
      <a:defRPr sz="2400" kern="1200">
        <a:solidFill>
          <a:schemeClr val="tx1"/>
        </a:solidFill>
        <a:latin typeface="Arial" charset="0"/>
        <a:ea typeface="ＭＳ Ｐゴシック" pitchFamily="108" charset="-128"/>
        <a:cs typeface="+mn-cs"/>
      </a:defRPr>
    </a:lvl6pPr>
    <a:lvl7pPr marL="2743200" algn="l" defTabSz="914400" rtl="0" eaLnBrk="1" latinLnBrk="0" hangingPunct="1">
      <a:defRPr sz="2400" kern="1200">
        <a:solidFill>
          <a:schemeClr val="tx1"/>
        </a:solidFill>
        <a:latin typeface="Arial" charset="0"/>
        <a:ea typeface="ＭＳ Ｐゴシック" pitchFamily="108" charset="-128"/>
        <a:cs typeface="+mn-cs"/>
      </a:defRPr>
    </a:lvl7pPr>
    <a:lvl8pPr marL="3200400" algn="l" defTabSz="914400" rtl="0" eaLnBrk="1" latinLnBrk="0" hangingPunct="1">
      <a:defRPr sz="2400" kern="1200">
        <a:solidFill>
          <a:schemeClr val="tx1"/>
        </a:solidFill>
        <a:latin typeface="Arial" charset="0"/>
        <a:ea typeface="ＭＳ Ｐゴシック" pitchFamily="108" charset="-128"/>
        <a:cs typeface="+mn-cs"/>
      </a:defRPr>
    </a:lvl8pPr>
    <a:lvl9pPr marL="3657600" algn="l" defTabSz="914400" rtl="0" eaLnBrk="1" latinLnBrk="0" hangingPunct="1">
      <a:defRPr sz="2400" kern="1200">
        <a:solidFill>
          <a:schemeClr val="tx1"/>
        </a:solidFill>
        <a:latin typeface="Arial" charset="0"/>
        <a:ea typeface="ＭＳ Ｐゴシック" pitchFamily="108" charset="-128"/>
        <a:cs typeface="+mn-cs"/>
      </a:defRPr>
    </a:lvl9pPr>
  </p:defaultTextStyle>
  <p:extLst>
    <p:ext uri="{521415D9-36F7-43E2-AB2F-B90AF26B5E84}">
      <p14:sectionLst xmlns:p14="http://schemas.microsoft.com/office/powerpoint/2010/main">
        <p14:section name="Default Section" id="{FA43C792-D691-4B57-A10B-5C4F77375A25}">
          <p14:sldIdLst>
            <p14:sldId id="907"/>
            <p14:sldId id="734"/>
            <p14:sldId id="994"/>
            <p14:sldId id="996"/>
            <p14:sldId id="997"/>
            <p14:sldId id="998"/>
            <p14:sldId id="1011"/>
            <p14:sldId id="1000"/>
            <p14:sldId id="999"/>
            <p14:sldId id="1001"/>
            <p14:sldId id="1013"/>
            <p14:sldId id="1010"/>
            <p14:sldId id="1002"/>
            <p14:sldId id="1003"/>
            <p14:sldId id="1004"/>
            <p14:sldId id="1005"/>
            <p14:sldId id="1007"/>
            <p14:sldId id="1008"/>
            <p14:sldId id="707"/>
            <p14:sldId id="708"/>
          </p14:sldIdLst>
        </p14:section>
        <p14:section name="Untitled Section" id="{0FB44350-6989-40F9-8CA1-FA5973B1C072}">
          <p14:sldIdLst/>
        </p14:section>
      </p14:sectionLst>
    </p:ext>
    <p:ext uri="{EFAFB233-063F-42B5-8137-9DF3F51BA10A}">
      <p15:sldGuideLst xmlns="" xmlns:p15="http://schemas.microsoft.com/office/powerpoint/2012/main">
        <p15:guide id="1" orient="horz" pos="2158">
          <p15:clr>
            <a:srgbClr val="A4A3A4"/>
          </p15:clr>
        </p15:guide>
        <p15:guide id="2" orient="horz" pos="4176">
          <p15:clr>
            <a:srgbClr val="A4A3A4"/>
          </p15:clr>
        </p15:guide>
        <p15:guide id="3" orient="horz" pos="288">
          <p15:clr>
            <a:srgbClr val="A4A3A4"/>
          </p15:clr>
        </p15:guide>
        <p15:guide id="4" orient="horz" pos="576">
          <p15:clr>
            <a:srgbClr val="A4A3A4"/>
          </p15:clr>
        </p15:guide>
        <p15:guide id="5" orient="horz" pos="721">
          <p15:clr>
            <a:srgbClr val="A4A3A4"/>
          </p15:clr>
        </p15:guide>
        <p15:guide id="6" orient="horz" pos="864">
          <p15:clr>
            <a:srgbClr val="A4A3A4"/>
          </p15:clr>
        </p15:guide>
        <p15:guide id="7" orient="horz" pos="1584">
          <p15:clr>
            <a:srgbClr val="A4A3A4"/>
          </p15:clr>
        </p15:guide>
        <p15:guide id="8" orient="horz" pos="1153">
          <p15:clr>
            <a:srgbClr val="A4A3A4"/>
          </p15:clr>
        </p15:guide>
        <p15:guide id="9" orient="horz" pos="3825">
          <p15:clr>
            <a:srgbClr val="A4A3A4"/>
          </p15:clr>
        </p15:guide>
        <p15:guide id="10" pos="3120">
          <p15:clr>
            <a:srgbClr val="A4A3A4"/>
          </p15:clr>
        </p15:guide>
        <p15:guide id="11" pos="5928">
          <p15:clr>
            <a:srgbClr val="A4A3A4"/>
          </p15:clr>
        </p15:guide>
        <p15:guide id="12" pos="312">
          <p15:clr>
            <a:srgbClr val="A4A3A4"/>
          </p15:clr>
        </p15:guide>
        <p15:guide id="13" pos="4992">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BDC0"/>
    <a:srgbClr val="003F72"/>
    <a:srgbClr val="E11B22"/>
    <a:srgbClr val="2394CF"/>
    <a:srgbClr val="4D4F53"/>
    <a:srgbClr val="0039A6"/>
    <a:srgbClr val="5EB6E4"/>
    <a:srgbClr val="939598"/>
    <a:srgbClr val="8CD501"/>
    <a:srgbClr val="0083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85680" autoAdjust="0"/>
  </p:normalViewPr>
  <p:slideViewPr>
    <p:cSldViewPr showGuides="1">
      <p:cViewPr>
        <p:scale>
          <a:sx n="70" d="100"/>
          <a:sy n="70" d="100"/>
        </p:scale>
        <p:origin x="-1694" y="-197"/>
      </p:cViewPr>
      <p:guideLst>
        <p:guide orient="horz" pos="2158"/>
        <p:guide orient="horz" pos="4176"/>
        <p:guide orient="horz" pos="288"/>
        <p:guide orient="horz" pos="576"/>
        <p:guide orient="horz" pos="721"/>
        <p:guide orient="horz" pos="864"/>
        <p:guide orient="horz" pos="1584"/>
        <p:guide orient="horz" pos="1153"/>
        <p:guide orient="horz" pos="3825"/>
        <p:guide pos="3120"/>
        <p:guide pos="5928"/>
        <p:guide pos="312"/>
        <p:guide pos="4992"/>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45659" cy="493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rgbClr val="313232"/>
                </a:solidFill>
              </a:defRPr>
            </a:lvl1pPr>
          </a:lstStyle>
          <a:p>
            <a:endParaRPr lang="en-US" dirty="0"/>
          </a:p>
        </p:txBody>
      </p:sp>
      <p:sp>
        <p:nvSpPr>
          <p:cNvPr id="34819" name="Rectangle 3"/>
          <p:cNvSpPr>
            <a:spLocks noGrp="1" noChangeArrowheads="1"/>
          </p:cNvSpPr>
          <p:nvPr>
            <p:ph type="dt" sz="quarter" idx="1"/>
          </p:nvPr>
        </p:nvSpPr>
        <p:spPr bwMode="auto">
          <a:xfrm>
            <a:off x="3852016" y="0"/>
            <a:ext cx="2945659" cy="493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313232"/>
                </a:solidFill>
              </a:defRPr>
            </a:lvl1pPr>
          </a:lstStyle>
          <a:p>
            <a:endParaRPr lang="en-US" dirty="0"/>
          </a:p>
        </p:txBody>
      </p:sp>
      <p:sp>
        <p:nvSpPr>
          <p:cNvPr id="34820" name="Rectangle 4"/>
          <p:cNvSpPr>
            <a:spLocks noGrp="1" noChangeArrowheads="1"/>
          </p:cNvSpPr>
          <p:nvPr>
            <p:ph type="ftr" sz="quarter" idx="2"/>
          </p:nvPr>
        </p:nvSpPr>
        <p:spPr bwMode="auto">
          <a:xfrm>
            <a:off x="0" y="9379030"/>
            <a:ext cx="2945659"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a:solidFill>
                  <a:srgbClr val="313232"/>
                </a:solidFill>
              </a:defRPr>
            </a:lvl1pPr>
          </a:lstStyle>
          <a:p>
            <a:endParaRPr lang="en-US" dirty="0"/>
          </a:p>
        </p:txBody>
      </p:sp>
      <p:sp>
        <p:nvSpPr>
          <p:cNvPr id="34821" name="Rectangle 5"/>
          <p:cNvSpPr>
            <a:spLocks noGrp="1" noChangeArrowheads="1"/>
          </p:cNvSpPr>
          <p:nvPr>
            <p:ph type="sldNum" sz="quarter" idx="3"/>
          </p:nvPr>
        </p:nvSpPr>
        <p:spPr bwMode="auto">
          <a:xfrm>
            <a:off x="3852016" y="9379030"/>
            <a:ext cx="2945659" cy="49363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solidFill>
                  <a:srgbClr val="313232"/>
                </a:solidFill>
              </a:defRPr>
            </a:lvl1pPr>
          </a:lstStyle>
          <a:p>
            <a:fld id="{CE181127-C146-49BB-AC1B-FE0E3A9D5DCC}" type="slidenum">
              <a:rPr lang="en-US"/>
              <a:pPr/>
              <a:t>‹#›</a:t>
            </a:fld>
            <a:endParaRPr lang="en-US" dirty="0"/>
          </a:p>
        </p:txBody>
      </p:sp>
    </p:spTree>
    <p:extLst>
      <p:ext uri="{BB962C8B-B14F-4D97-AF65-F5344CB8AC3E}">
        <p14:creationId xmlns:p14="http://schemas.microsoft.com/office/powerpoint/2010/main" val="77044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36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rgbClr val="313232"/>
                </a:solidFill>
              </a:defRPr>
            </a:lvl1pPr>
          </a:lstStyle>
          <a:p>
            <a:endParaRPr lang="en-US" dirty="0"/>
          </a:p>
        </p:txBody>
      </p:sp>
      <p:sp>
        <p:nvSpPr>
          <p:cNvPr id="3075" name="Rectangle 3"/>
          <p:cNvSpPr>
            <a:spLocks noGrp="1" noChangeArrowheads="1"/>
          </p:cNvSpPr>
          <p:nvPr>
            <p:ph type="dt" idx="1"/>
          </p:nvPr>
        </p:nvSpPr>
        <p:spPr bwMode="auto">
          <a:xfrm>
            <a:off x="3852016" y="0"/>
            <a:ext cx="2945659" cy="4936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800">
                <a:solidFill>
                  <a:srgbClr val="313232"/>
                </a:solidFill>
              </a:defRPr>
            </a:lvl1pPr>
          </a:lstStyle>
          <a:p>
            <a:endParaRPr lang="en-US" dirty="0"/>
          </a:p>
        </p:txBody>
      </p:sp>
      <p:sp>
        <p:nvSpPr>
          <p:cNvPr id="3076" name="Rectangle 4"/>
          <p:cNvSpPr>
            <a:spLocks noGrp="1" noRot="1" noChangeAspect="1" noChangeArrowheads="1" noTextEdit="1"/>
          </p:cNvSpPr>
          <p:nvPr>
            <p:ph type="sldImg" idx="2"/>
          </p:nvPr>
        </p:nvSpPr>
        <p:spPr bwMode="auto">
          <a:xfrm>
            <a:off x="725488" y="739775"/>
            <a:ext cx="5346700" cy="3703638"/>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06357" y="4689515"/>
            <a:ext cx="4984962" cy="44426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9379030"/>
            <a:ext cx="2945659" cy="49363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800">
                <a:solidFill>
                  <a:srgbClr val="313232"/>
                </a:solidFill>
              </a:defRPr>
            </a:lvl1pPr>
          </a:lstStyle>
          <a:p>
            <a:endParaRPr lang="en-US" dirty="0"/>
          </a:p>
        </p:txBody>
      </p:sp>
      <p:sp>
        <p:nvSpPr>
          <p:cNvPr id="3079" name="Rectangle 7"/>
          <p:cNvSpPr>
            <a:spLocks noGrp="1" noChangeArrowheads="1"/>
          </p:cNvSpPr>
          <p:nvPr>
            <p:ph type="sldNum" sz="quarter" idx="5"/>
          </p:nvPr>
        </p:nvSpPr>
        <p:spPr bwMode="auto">
          <a:xfrm>
            <a:off x="3852016" y="9379030"/>
            <a:ext cx="2945659" cy="49363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800">
                <a:solidFill>
                  <a:srgbClr val="313232"/>
                </a:solidFill>
              </a:defRPr>
            </a:lvl1pPr>
          </a:lstStyle>
          <a:p>
            <a:fld id="{D1C7FB31-0C7B-4DF9-A9BC-6BD9C278B254}" type="slidenum">
              <a:rPr lang="en-US"/>
              <a:pPr/>
              <a:t>‹#›</a:t>
            </a:fld>
            <a:endParaRPr lang="en-US" dirty="0"/>
          </a:p>
        </p:txBody>
      </p:sp>
    </p:spTree>
    <p:extLst>
      <p:ext uri="{BB962C8B-B14F-4D97-AF65-F5344CB8AC3E}">
        <p14:creationId xmlns:p14="http://schemas.microsoft.com/office/powerpoint/2010/main" val="36415489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08"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08"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08"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08"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5488" y="739775"/>
            <a:ext cx="5346700" cy="3703638"/>
          </a:xfrm>
        </p:spPr>
      </p:sp>
      <p:sp>
        <p:nvSpPr>
          <p:cNvPr id="3" name="Notes Placeholder 2"/>
          <p:cNvSpPr>
            <a:spLocks noGrp="1"/>
          </p:cNvSpPr>
          <p:nvPr>
            <p:ph type="body" idx="1"/>
          </p:nvPr>
        </p:nvSpPr>
        <p:spPr/>
        <p:txBody>
          <a:bodyPr/>
          <a:lstStyle/>
          <a:p>
            <a:r>
              <a:rPr lang="en-GB" dirty="0" smtClean="0"/>
              <a:t>General Data Protection Regulation (GDPR)</a:t>
            </a:r>
          </a:p>
          <a:p>
            <a:r>
              <a:rPr lang="en-GB" dirty="0" err="1" smtClean="0"/>
              <a:t>Algemene</a:t>
            </a:r>
            <a:r>
              <a:rPr lang="en-GB" dirty="0" smtClean="0"/>
              <a:t> </a:t>
            </a:r>
            <a:r>
              <a:rPr lang="en-GB" dirty="0" err="1" smtClean="0"/>
              <a:t>Verordening</a:t>
            </a:r>
            <a:r>
              <a:rPr lang="en-GB" baseline="0" dirty="0" smtClean="0"/>
              <a:t> </a:t>
            </a:r>
            <a:r>
              <a:rPr lang="en-GB" baseline="0" dirty="0" err="1" smtClean="0"/>
              <a:t>GegevensBescherming</a:t>
            </a:r>
            <a:r>
              <a:rPr lang="en-GB" baseline="0" dirty="0" smtClean="0"/>
              <a:t> (AVGB)</a:t>
            </a:r>
          </a:p>
          <a:p>
            <a:r>
              <a:rPr lang="en-GB" baseline="0" dirty="0" err="1" smtClean="0"/>
              <a:t>Règlement</a:t>
            </a:r>
            <a:r>
              <a:rPr lang="en-GB" baseline="0" dirty="0" smtClean="0"/>
              <a:t> </a:t>
            </a:r>
            <a:r>
              <a:rPr lang="en-GB" baseline="0" dirty="0" err="1" smtClean="0"/>
              <a:t>Général</a:t>
            </a:r>
            <a:r>
              <a:rPr lang="en-GB" baseline="0" dirty="0" smtClean="0"/>
              <a:t> </a:t>
            </a:r>
            <a:r>
              <a:rPr lang="en-GB" baseline="0" dirty="0" err="1" smtClean="0"/>
              <a:t>sur</a:t>
            </a:r>
            <a:r>
              <a:rPr lang="en-GB" baseline="0" dirty="0" smtClean="0"/>
              <a:t> la Protection des </a:t>
            </a:r>
            <a:r>
              <a:rPr lang="en-GB" baseline="0" dirty="0" err="1" smtClean="0"/>
              <a:t>Données</a:t>
            </a:r>
            <a:r>
              <a:rPr lang="en-GB" baseline="0" dirty="0" smtClean="0"/>
              <a:t> (RGPD)</a:t>
            </a:r>
            <a:r>
              <a:rPr lang="en-GB" dirty="0" smtClean="0"/>
              <a:t> </a:t>
            </a:r>
            <a:endParaRPr lang="en-GB"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2</a:t>
            </a:fld>
            <a:endParaRPr lang="en-US" dirty="0"/>
          </a:p>
        </p:txBody>
      </p:sp>
    </p:spTree>
    <p:extLst>
      <p:ext uri="{BB962C8B-B14F-4D97-AF65-F5344CB8AC3E}">
        <p14:creationId xmlns:p14="http://schemas.microsoft.com/office/powerpoint/2010/main" val="4082818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7" fontAlgn="auto">
              <a:spcBef>
                <a:spcPts val="0"/>
              </a:spcBef>
              <a:spcAft>
                <a:spcPts val="0"/>
              </a:spcAft>
              <a:defRPr/>
            </a:pPr>
            <a:r>
              <a:rPr lang="en-US" noProof="0" dirty="0" smtClean="0"/>
              <a:t>Safe Harbor has been abolished -- &gt; Privacy</a:t>
            </a:r>
            <a:r>
              <a:rPr lang="en-US" baseline="0" noProof="0" dirty="0" smtClean="0"/>
              <a:t> Shield?</a:t>
            </a:r>
            <a:endParaRPr lang="en-US" noProof="0" dirty="0" smtClean="0"/>
          </a:p>
        </p:txBody>
      </p:sp>
      <p:sp>
        <p:nvSpPr>
          <p:cNvPr id="4" name="Slide Number Placeholder 3"/>
          <p:cNvSpPr>
            <a:spLocks noGrp="1"/>
          </p:cNvSpPr>
          <p:nvPr>
            <p:ph type="sldNum" sz="quarter" idx="10"/>
          </p:nvPr>
        </p:nvSpPr>
        <p:spPr/>
        <p:txBody>
          <a:bodyPr/>
          <a:lstStyle/>
          <a:p>
            <a:fld id="{E3F0D312-C73D-45AA-A1B6-D840C382F071}" type="slidenum">
              <a:rPr lang="en-GB" smtClean="0"/>
              <a:pPr/>
              <a:t>12</a:t>
            </a:fld>
            <a:endParaRPr lang="en-GB"/>
          </a:p>
        </p:txBody>
      </p:sp>
    </p:spTree>
    <p:extLst>
      <p:ext uri="{BB962C8B-B14F-4D97-AF65-F5344CB8AC3E}">
        <p14:creationId xmlns:p14="http://schemas.microsoft.com/office/powerpoint/2010/main" val="938648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Accountability</a:t>
            </a:r>
            <a:r>
              <a:rPr lang="nl-BE" baseline="0" dirty="0" smtClean="0"/>
              <a:t> : </a:t>
            </a:r>
            <a:r>
              <a:rPr lang="nl-BE" baseline="0" dirty="0" err="1" smtClean="0"/>
              <a:t>for</a:t>
            </a:r>
            <a:r>
              <a:rPr lang="nl-BE" baseline="0" dirty="0" smtClean="0"/>
              <a:t> </a:t>
            </a:r>
            <a:r>
              <a:rPr lang="en-US" baseline="0" dirty="0" smtClean="0"/>
              <a:t>example by documenting the decisions you take about a processing activity</a:t>
            </a:r>
          </a:p>
          <a:p>
            <a:r>
              <a:rPr lang="en-US" baseline="0" dirty="0" smtClean="0"/>
              <a:t>Data registry for all processing activities</a:t>
            </a:r>
          </a:p>
          <a:p>
            <a:r>
              <a:rPr lang="en-US" baseline="0" dirty="0" smtClean="0"/>
              <a:t>Only a minimum of PD is being collected/processed and in line with the purpose</a:t>
            </a:r>
          </a:p>
          <a:p>
            <a:r>
              <a:rPr lang="en-US" baseline="0" dirty="0" smtClean="0"/>
              <a:t>Establishing a privacy notice (information deck to data subjects explaining how PD is being collected, stored, used, …</a:t>
            </a:r>
          </a:p>
          <a:p>
            <a:r>
              <a:rPr lang="en-US" baseline="0" dirty="0" smtClean="0"/>
              <a:t>Develop and enforce an internal privacy policy to educate and train staff</a:t>
            </a:r>
          </a:p>
          <a:p>
            <a:r>
              <a:rPr lang="en-US" baseline="0" dirty="0" smtClean="0"/>
              <a:t>Assign a DPO</a:t>
            </a:r>
          </a:p>
          <a:p>
            <a:r>
              <a:rPr lang="en-US" baseline="0" dirty="0" smtClean="0"/>
              <a:t>Run a Data Privacy Impact Assessment</a:t>
            </a:r>
          </a:p>
          <a:p>
            <a:r>
              <a:rPr lang="en-US" baseline="0" dirty="0" smtClean="0"/>
              <a:t>Implement efficient security procedures to safeguard GDPR compliance</a:t>
            </a:r>
          </a:p>
        </p:txBody>
      </p:sp>
      <p:sp>
        <p:nvSpPr>
          <p:cNvPr id="4" name="Slide Number Placeholder 3"/>
          <p:cNvSpPr>
            <a:spLocks noGrp="1"/>
          </p:cNvSpPr>
          <p:nvPr>
            <p:ph type="sldNum" sz="quarter" idx="10"/>
          </p:nvPr>
        </p:nvSpPr>
        <p:spPr/>
        <p:txBody>
          <a:bodyPr/>
          <a:lstStyle/>
          <a:p>
            <a:fld id="{E3F0D312-C73D-45AA-A1B6-D840C382F071}" type="slidenum">
              <a:rPr lang="en-GB" smtClean="0"/>
              <a:pPr/>
              <a:t>13</a:t>
            </a:fld>
            <a:endParaRPr lang="en-GB"/>
          </a:p>
        </p:txBody>
      </p:sp>
    </p:spTree>
    <p:extLst>
      <p:ext uri="{BB962C8B-B14F-4D97-AF65-F5344CB8AC3E}">
        <p14:creationId xmlns:p14="http://schemas.microsoft.com/office/powerpoint/2010/main" val="2421507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Data processor : </a:t>
            </a:r>
            <a:r>
              <a:rPr lang="en-US" dirty="0" smtClean="0"/>
              <a:t>Only process PD following controllers </a:t>
            </a:r>
            <a:r>
              <a:rPr lang="en-US" dirty="0" smtClean="0"/>
              <a:t>instructions</a:t>
            </a:r>
          </a:p>
          <a:p>
            <a:r>
              <a:rPr lang="en-US" dirty="0" err="1" smtClean="0"/>
              <a:t>Reponsability</a:t>
            </a:r>
            <a:r>
              <a:rPr lang="en-US" baseline="0" dirty="0" smtClean="0"/>
              <a:t> for data security is shared between both data controller and data processor </a:t>
            </a:r>
            <a:r>
              <a:rPr lang="en-US" baseline="0" dirty="0" smtClean="0">
                <a:sym typeface="Wingdings" panose="05000000000000000000" pitchFamily="2" charset="2"/>
              </a:rPr>
              <a:t> the </a:t>
            </a:r>
            <a:r>
              <a:rPr lang="en-US" baseline="0" dirty="0" err="1" smtClean="0">
                <a:sym typeface="Wingdings" panose="05000000000000000000" pitchFamily="2" charset="2"/>
              </a:rPr>
              <a:t>cooperaion</a:t>
            </a:r>
            <a:r>
              <a:rPr lang="en-US" baseline="0" dirty="0" smtClean="0">
                <a:sym typeface="Wingdings" panose="05000000000000000000" pitchFamily="2" charset="2"/>
              </a:rPr>
              <a:t>  between the two needs to be formalized in a contract</a:t>
            </a:r>
          </a:p>
          <a:p>
            <a:r>
              <a:rPr lang="en-US" baseline="0" dirty="0" smtClean="0">
                <a:sym typeface="Wingdings" panose="05000000000000000000" pitchFamily="2" charset="2"/>
              </a:rPr>
              <a:t>Important : towards the DS both are jointly liable following a breach of the GDPR</a:t>
            </a:r>
            <a:endParaRPr lang="en-US" dirty="0" smtClean="0"/>
          </a:p>
          <a:p>
            <a:r>
              <a:rPr lang="nl-BE" dirty="0" smtClean="0"/>
              <a:t>Ensure</a:t>
            </a:r>
            <a:r>
              <a:rPr lang="nl-BE" baseline="0" dirty="0" smtClean="0"/>
              <a:t> </a:t>
            </a:r>
            <a:r>
              <a:rPr lang="nl-BE" baseline="0" dirty="0" smtClean="0"/>
              <a:t>adequate </a:t>
            </a:r>
            <a:r>
              <a:rPr lang="nl-BE" baseline="0" dirty="0" err="1" smtClean="0"/>
              <a:t>processess</a:t>
            </a:r>
            <a:r>
              <a:rPr lang="nl-BE" baseline="0" dirty="0" smtClean="0"/>
              <a:t> </a:t>
            </a:r>
            <a:r>
              <a:rPr lang="nl-BE" baseline="0" dirty="0" err="1" smtClean="0"/>
              <a:t>and</a:t>
            </a:r>
            <a:r>
              <a:rPr lang="nl-BE" baseline="0" dirty="0" smtClean="0"/>
              <a:t> </a:t>
            </a:r>
            <a:r>
              <a:rPr lang="nl-BE" baseline="0" dirty="0" err="1" smtClean="0"/>
              <a:t>policies</a:t>
            </a:r>
            <a:r>
              <a:rPr lang="nl-BE" baseline="0" dirty="0" smtClean="0"/>
              <a:t> in the event of a data </a:t>
            </a:r>
            <a:r>
              <a:rPr lang="nl-BE" baseline="0" dirty="0" err="1" smtClean="0"/>
              <a:t>breach</a:t>
            </a:r>
            <a:r>
              <a:rPr lang="nl-BE" baseline="0" dirty="0" smtClean="0"/>
              <a:t> (</a:t>
            </a:r>
            <a:r>
              <a:rPr lang="nl-BE" baseline="0" dirty="0" err="1" smtClean="0"/>
              <a:t>notice</a:t>
            </a:r>
            <a:r>
              <a:rPr lang="nl-BE" baseline="0" dirty="0" smtClean="0"/>
              <a:t>, </a:t>
            </a:r>
            <a:r>
              <a:rPr lang="nl-BE" baseline="0" dirty="0" err="1" smtClean="0"/>
              <a:t>identify</a:t>
            </a:r>
            <a:r>
              <a:rPr lang="nl-BE" baseline="0" dirty="0" smtClean="0"/>
              <a:t> </a:t>
            </a:r>
            <a:r>
              <a:rPr lang="nl-BE" baseline="0" dirty="0" err="1" smtClean="0"/>
              <a:t>and</a:t>
            </a:r>
            <a:r>
              <a:rPr lang="nl-BE" baseline="0" dirty="0" smtClean="0"/>
              <a:t> report)</a:t>
            </a:r>
            <a:endParaRPr lang="nl-BE" dirty="0" smtClean="0"/>
          </a:p>
          <a:p>
            <a:endParaRPr lang="nl-BE" dirty="0"/>
          </a:p>
        </p:txBody>
      </p:sp>
      <p:sp>
        <p:nvSpPr>
          <p:cNvPr id="4" name="Slide Number Placeholder 3"/>
          <p:cNvSpPr>
            <a:spLocks noGrp="1"/>
          </p:cNvSpPr>
          <p:nvPr>
            <p:ph type="sldNum" sz="quarter" idx="10"/>
          </p:nvPr>
        </p:nvSpPr>
        <p:spPr/>
        <p:txBody>
          <a:bodyPr/>
          <a:lstStyle/>
          <a:p>
            <a:fld id="{E3F0D312-C73D-45AA-A1B6-D840C382F071}" type="slidenum">
              <a:rPr lang="en-GB" smtClean="0"/>
              <a:pPr/>
              <a:t>14</a:t>
            </a:fld>
            <a:endParaRPr lang="en-GB"/>
          </a:p>
        </p:txBody>
      </p:sp>
    </p:spTree>
    <p:extLst>
      <p:ext uri="{BB962C8B-B14F-4D97-AF65-F5344CB8AC3E}">
        <p14:creationId xmlns:p14="http://schemas.microsoft.com/office/powerpoint/2010/main" val="1274852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Example of </a:t>
            </a:r>
            <a:r>
              <a:rPr lang="en-US" dirty="0" err="1" smtClean="0"/>
              <a:t>pseudonymisation</a:t>
            </a:r>
            <a:r>
              <a:rPr lang="en-US" dirty="0" smtClean="0"/>
              <a:t> = encryption, rendering original data unintelligible and the process cannot be reversed without access to the correct decryption key. </a:t>
            </a:r>
          </a:p>
          <a:p>
            <a:pPr rtl="0"/>
            <a:r>
              <a:rPr lang="en-US" dirty="0" smtClean="0"/>
              <a:t>This additional information (</a:t>
            </a:r>
            <a:r>
              <a:rPr lang="en-US" dirty="0" err="1" smtClean="0"/>
              <a:t>i.e.decryption</a:t>
            </a:r>
            <a:r>
              <a:rPr lang="en-US" dirty="0" smtClean="0"/>
              <a:t> key) is to be kept separately from the </a:t>
            </a:r>
            <a:r>
              <a:rPr lang="en-US" dirty="0" err="1" smtClean="0"/>
              <a:t>pseudonymised</a:t>
            </a:r>
            <a:r>
              <a:rPr lang="en-US" dirty="0" smtClean="0"/>
              <a:t> data. </a:t>
            </a:r>
          </a:p>
          <a:p>
            <a:pPr rtl="0"/>
            <a:r>
              <a:rPr lang="en-US" dirty="0" err="1" smtClean="0"/>
              <a:t>Pseudonymisation</a:t>
            </a:r>
            <a:r>
              <a:rPr lang="en-US" dirty="0" smtClean="0"/>
              <a:t> is recommended to reduce the risks to the concerned data subjects and also help controllers and processors to meet their data-protection obligations. Although the GDPR encourages </a:t>
            </a:r>
            <a:r>
              <a:rPr lang="en-US" dirty="0" err="1" smtClean="0"/>
              <a:t>pseudonymisation</a:t>
            </a:r>
            <a:r>
              <a:rPr lang="en-US" dirty="0" smtClean="0"/>
              <a:t> to "reduce risks to the data subjects,“</a:t>
            </a:r>
            <a:r>
              <a:rPr lang="en-US" baseline="0" dirty="0" smtClean="0"/>
              <a:t> and “</a:t>
            </a:r>
            <a:r>
              <a:rPr lang="en-US" dirty="0" smtClean="0"/>
              <a:t>to meet data-protection obligations”, </a:t>
            </a:r>
            <a:r>
              <a:rPr lang="en-US" dirty="0" err="1" smtClean="0"/>
              <a:t>pseudonymised</a:t>
            </a:r>
            <a:r>
              <a:rPr lang="en-US" dirty="0" smtClean="0"/>
              <a:t> data is still considered personal data</a:t>
            </a:r>
            <a:r>
              <a:rPr lang="en-US" baseline="0" dirty="0" smtClean="0"/>
              <a:t> </a:t>
            </a:r>
            <a:r>
              <a:rPr lang="en-US" dirty="0" smtClean="0"/>
              <a:t>and therefore remains covered by the GDPR.</a:t>
            </a:r>
          </a:p>
          <a:p>
            <a:endParaRPr lang="nl-BE" dirty="0"/>
          </a:p>
        </p:txBody>
      </p:sp>
      <p:sp>
        <p:nvSpPr>
          <p:cNvPr id="4" name="Slide Number Placeholder 3"/>
          <p:cNvSpPr>
            <a:spLocks noGrp="1"/>
          </p:cNvSpPr>
          <p:nvPr>
            <p:ph type="sldNum" sz="quarter" idx="10"/>
          </p:nvPr>
        </p:nvSpPr>
        <p:spPr/>
        <p:txBody>
          <a:bodyPr/>
          <a:lstStyle/>
          <a:p>
            <a:fld id="{E3F0D312-C73D-45AA-A1B6-D840C382F071}" type="slidenum">
              <a:rPr lang="en-GB" smtClean="0"/>
              <a:pPr/>
              <a:t>15</a:t>
            </a:fld>
            <a:endParaRPr lang="en-GB"/>
          </a:p>
        </p:txBody>
      </p:sp>
    </p:spTree>
    <p:extLst>
      <p:ext uri="{BB962C8B-B14F-4D97-AF65-F5344CB8AC3E}">
        <p14:creationId xmlns:p14="http://schemas.microsoft.com/office/powerpoint/2010/main" val="4163469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A DPO has</a:t>
            </a:r>
            <a:r>
              <a:rPr lang="nl-BE" baseline="0" dirty="0" smtClean="0"/>
              <a:t>  </a:t>
            </a:r>
            <a:r>
              <a:rPr lang="nl-BE" baseline="0" dirty="0" err="1" smtClean="0"/>
              <a:t>to</a:t>
            </a:r>
            <a:r>
              <a:rPr lang="nl-BE" baseline="0" dirty="0" smtClean="0"/>
              <a:t> </a:t>
            </a:r>
            <a:r>
              <a:rPr lang="nl-BE" baseline="0" dirty="0" err="1" smtClean="0"/>
              <a:t>be</a:t>
            </a:r>
            <a:r>
              <a:rPr lang="nl-BE" baseline="0" dirty="0" smtClean="0"/>
              <a:t> </a:t>
            </a:r>
            <a:r>
              <a:rPr lang="nl-BE" baseline="0" dirty="0" err="1" smtClean="0"/>
              <a:t>appointed</a:t>
            </a:r>
            <a:r>
              <a:rPr lang="nl-BE" baseline="0" dirty="0" smtClean="0"/>
              <a:t> :</a:t>
            </a:r>
          </a:p>
          <a:p>
            <a:pPr marL="226017" indent="-226017">
              <a:buAutoNum type="arabicPeriod"/>
            </a:pPr>
            <a:r>
              <a:rPr lang="en-US" baseline="0" dirty="0" smtClean="0"/>
              <a:t>for all public authorities, except for courts acting in their judicial capacity</a:t>
            </a:r>
          </a:p>
          <a:p>
            <a:pPr marL="226017" indent="-226017">
              <a:buAutoNum type="arabicPeriod"/>
            </a:pPr>
            <a:r>
              <a:rPr lang="en-US" baseline="0" dirty="0" smtClean="0"/>
              <a:t>if the core activities consist of </a:t>
            </a:r>
          </a:p>
          <a:p>
            <a:pPr marL="621546" lvl="1" indent="-169513">
              <a:buFont typeface="Wingdings" panose="05000000000000000000" pitchFamily="2" charset="2"/>
              <a:buChar char="§"/>
            </a:pPr>
            <a:r>
              <a:rPr lang="en-US" baseline="0" dirty="0" smtClean="0"/>
              <a:t>processing operations which require regular and systematic monitoring of data subjects on a large scale</a:t>
            </a:r>
          </a:p>
          <a:p>
            <a:pPr marL="621546" lvl="1" indent="-169513">
              <a:buFont typeface="Wingdings" panose="05000000000000000000" pitchFamily="2" charset="2"/>
              <a:buChar char="§"/>
            </a:pPr>
            <a:r>
              <a:rPr lang="en-US" baseline="0" dirty="0" smtClean="0"/>
              <a:t>processing on a large scale of special categories of data pursuant to Article 9 and personal data relating to criminal convictions and offences referred to in Article 10</a:t>
            </a:r>
          </a:p>
          <a:p>
            <a:endParaRPr lang="en-US" baseline="0" dirty="0" smtClean="0"/>
          </a:p>
          <a:p>
            <a:r>
              <a:rPr lang="en-US" baseline="0" dirty="0" smtClean="0"/>
              <a:t>DPO </a:t>
            </a:r>
            <a:r>
              <a:rPr lang="en-US" dirty="0"/>
              <a:t>tasks consists of :</a:t>
            </a:r>
          </a:p>
          <a:p>
            <a:pPr marL="169513" indent="-169513">
              <a:buFont typeface="Arial" panose="020B0604020202020204" pitchFamily="34" charset="0"/>
              <a:buChar char="•"/>
            </a:pPr>
            <a:r>
              <a:rPr lang="en-US" dirty="0"/>
              <a:t>Informing and advising the company and staff around their obligations under GDPR and other privacy laws</a:t>
            </a:r>
          </a:p>
          <a:p>
            <a:pPr marL="169513" indent="-169513">
              <a:buFont typeface="Arial" panose="020B0604020202020204" pitchFamily="34" charset="0"/>
              <a:buChar char="•"/>
            </a:pPr>
            <a:r>
              <a:rPr lang="en-US" dirty="0"/>
              <a:t>assisting the company to monitor internal compliance with the GDPR</a:t>
            </a:r>
          </a:p>
          <a:p>
            <a:pPr marL="169513" indent="-169513">
              <a:buFont typeface="Arial" panose="020B0604020202020204" pitchFamily="34" charset="0"/>
              <a:buChar char="•"/>
            </a:pPr>
            <a:r>
              <a:rPr lang="en-US" dirty="0"/>
              <a:t>Central point of contact</a:t>
            </a:r>
          </a:p>
          <a:p>
            <a:r>
              <a:rPr lang="en-US" baseline="0" dirty="0" smtClean="0"/>
              <a:t>Comparable to Compliance Officer, BUT require additional specific skill-set : be proficient at managing IT processes, data security (including dealing with cyber-attacks) and other critical business continuity issues around the holding and processing of personal and sensitive data. </a:t>
            </a:r>
          </a:p>
        </p:txBody>
      </p:sp>
      <p:sp>
        <p:nvSpPr>
          <p:cNvPr id="4" name="Slide Number Placeholder 3"/>
          <p:cNvSpPr>
            <a:spLocks noGrp="1"/>
          </p:cNvSpPr>
          <p:nvPr>
            <p:ph type="sldNum" sz="quarter" idx="10"/>
          </p:nvPr>
        </p:nvSpPr>
        <p:spPr/>
        <p:txBody>
          <a:bodyPr/>
          <a:lstStyle/>
          <a:p>
            <a:fld id="{E3F0D312-C73D-45AA-A1B6-D840C382F071}" type="slidenum">
              <a:rPr lang="en-GB" smtClean="0"/>
              <a:pPr/>
              <a:t>16</a:t>
            </a:fld>
            <a:endParaRPr lang="en-GB"/>
          </a:p>
        </p:txBody>
      </p:sp>
    </p:spTree>
    <p:extLst>
      <p:ext uri="{BB962C8B-B14F-4D97-AF65-F5344CB8AC3E}">
        <p14:creationId xmlns:p14="http://schemas.microsoft.com/office/powerpoint/2010/main" val="731782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breach of security whether accidental or malicious leading to the destruction, loss, alteration, </a:t>
            </a:r>
            <a:r>
              <a:rPr lang="en-US" dirty="0" err="1" smtClean="0"/>
              <a:t>unauthorised</a:t>
            </a:r>
            <a:r>
              <a:rPr lang="en-US" dirty="0" smtClean="0"/>
              <a:t> disclosure of, or access to, personal data</a:t>
            </a:r>
            <a:r>
              <a:rPr lang="en-US" baseline="0" dirty="0" smtClean="0"/>
              <a:t> </a:t>
            </a:r>
            <a:r>
              <a:rPr lang="en-US" baseline="0" dirty="0" smtClean="0">
                <a:sym typeface="Wingdings" panose="05000000000000000000" pitchFamily="2" charset="2"/>
              </a:rPr>
              <a:t> </a:t>
            </a:r>
            <a:r>
              <a:rPr lang="en-US" dirty="0" smtClean="0"/>
              <a:t>more than just losing personal data</a:t>
            </a:r>
          </a:p>
          <a:p>
            <a:r>
              <a:rPr lang="nl-BE" dirty="0" err="1" smtClean="0"/>
              <a:t>Notify</a:t>
            </a:r>
            <a:r>
              <a:rPr lang="nl-BE" baseline="0" dirty="0" smtClean="0"/>
              <a:t> :</a:t>
            </a:r>
          </a:p>
          <a:p>
            <a:pPr marL="226017" indent="-226017">
              <a:buFont typeface="+mj-lt"/>
              <a:buAutoNum type="alphaLcParenR"/>
            </a:pPr>
            <a:r>
              <a:rPr lang="nl-BE" baseline="0" dirty="0" smtClean="0"/>
              <a:t>relevant </a:t>
            </a:r>
            <a:r>
              <a:rPr lang="nl-BE" baseline="0" dirty="0" err="1" smtClean="0"/>
              <a:t>Supervisory</a:t>
            </a:r>
            <a:r>
              <a:rPr lang="nl-BE" baseline="0" dirty="0" smtClean="0"/>
              <a:t> </a:t>
            </a:r>
            <a:r>
              <a:rPr lang="nl-BE" baseline="0" dirty="0" err="1" smtClean="0"/>
              <a:t>Authority</a:t>
            </a:r>
            <a:r>
              <a:rPr lang="nl-BE" baseline="0" dirty="0" smtClean="0"/>
              <a:t> (BE </a:t>
            </a:r>
            <a:r>
              <a:rPr lang="nl-BE" baseline="0" dirty="0" smtClean="0">
                <a:sym typeface="Wingdings" panose="05000000000000000000" pitchFamily="2" charset="2"/>
              </a:rPr>
              <a:t> </a:t>
            </a:r>
            <a:r>
              <a:rPr lang="nl-BE" baseline="0" dirty="0" smtClean="0"/>
              <a:t>Privacy </a:t>
            </a:r>
            <a:r>
              <a:rPr lang="nl-BE" baseline="0" dirty="0" err="1" smtClean="0"/>
              <a:t>Commission</a:t>
            </a:r>
            <a:r>
              <a:rPr lang="nl-BE" baseline="0" dirty="0" smtClean="0"/>
              <a:t>) </a:t>
            </a:r>
            <a:r>
              <a:rPr lang="nl-BE" baseline="0" dirty="0" err="1" smtClean="0"/>
              <a:t>if</a:t>
            </a:r>
            <a:r>
              <a:rPr lang="nl-BE" baseline="0" dirty="0" smtClean="0"/>
              <a:t> </a:t>
            </a:r>
            <a:r>
              <a:rPr lang="nl-BE" baseline="0" dirty="0" err="1" smtClean="0"/>
              <a:t>the</a:t>
            </a:r>
            <a:r>
              <a:rPr lang="nl-BE" baseline="0" dirty="0" smtClean="0"/>
              <a:t> </a:t>
            </a:r>
            <a:r>
              <a:rPr lang="nl-BE" baseline="0" dirty="0" err="1" smtClean="0"/>
              <a:t>breach</a:t>
            </a:r>
            <a:r>
              <a:rPr lang="nl-BE" baseline="0" dirty="0" smtClean="0"/>
              <a:t> </a:t>
            </a:r>
            <a:r>
              <a:rPr lang="nl-BE" baseline="0" dirty="0" err="1" smtClean="0"/>
              <a:t>could</a:t>
            </a:r>
            <a:r>
              <a:rPr lang="nl-BE" baseline="0" dirty="0" smtClean="0"/>
              <a:t> </a:t>
            </a:r>
            <a:r>
              <a:rPr lang="nl-BE" baseline="0" dirty="0" err="1" smtClean="0"/>
              <a:t>represent</a:t>
            </a:r>
            <a:r>
              <a:rPr lang="nl-BE" baseline="0" dirty="0" smtClean="0"/>
              <a:t> a risk </a:t>
            </a:r>
            <a:r>
              <a:rPr lang="nl-BE" baseline="0" dirty="0" err="1" smtClean="0"/>
              <a:t>for</a:t>
            </a:r>
            <a:r>
              <a:rPr lang="nl-BE" baseline="0" dirty="0" smtClean="0"/>
              <a:t> </a:t>
            </a:r>
            <a:r>
              <a:rPr lang="nl-BE" baseline="0" dirty="0" err="1" smtClean="0"/>
              <a:t>the</a:t>
            </a:r>
            <a:r>
              <a:rPr lang="nl-BE" baseline="0" dirty="0" smtClean="0"/>
              <a:t> </a:t>
            </a:r>
            <a:r>
              <a:rPr lang="nl-BE" baseline="0" dirty="0" err="1" smtClean="0"/>
              <a:t>rights</a:t>
            </a:r>
            <a:r>
              <a:rPr lang="nl-BE" baseline="0" dirty="0" smtClean="0"/>
              <a:t> </a:t>
            </a:r>
            <a:r>
              <a:rPr lang="nl-BE" baseline="0" dirty="0" err="1" smtClean="0"/>
              <a:t>and</a:t>
            </a:r>
            <a:r>
              <a:rPr lang="nl-BE" baseline="0" dirty="0" smtClean="0"/>
              <a:t> </a:t>
            </a:r>
            <a:r>
              <a:rPr lang="nl-BE" baseline="0" dirty="0" err="1" smtClean="0"/>
              <a:t>liberties</a:t>
            </a:r>
            <a:r>
              <a:rPr lang="nl-BE" baseline="0" dirty="0" smtClean="0"/>
              <a:t> of </a:t>
            </a:r>
            <a:r>
              <a:rPr lang="nl-BE" baseline="0" dirty="0" err="1" smtClean="0"/>
              <a:t>the</a:t>
            </a:r>
            <a:r>
              <a:rPr lang="nl-BE" baseline="0" dirty="0" smtClean="0"/>
              <a:t> </a:t>
            </a:r>
            <a:r>
              <a:rPr lang="nl-BE" baseline="0" dirty="0" err="1" smtClean="0"/>
              <a:t>concerned</a:t>
            </a:r>
            <a:r>
              <a:rPr lang="nl-BE" baseline="0" dirty="0" smtClean="0"/>
              <a:t> data subjects</a:t>
            </a:r>
          </a:p>
          <a:p>
            <a:pPr marL="226017" indent="-226017">
              <a:buFont typeface="+mj-lt"/>
              <a:buAutoNum type="alphaLcParenR"/>
            </a:pPr>
            <a:r>
              <a:rPr lang="nl-BE" baseline="0" dirty="0" err="1" smtClean="0"/>
              <a:t>Concerned</a:t>
            </a:r>
            <a:r>
              <a:rPr lang="nl-BE" baseline="0" dirty="0" smtClean="0"/>
              <a:t> data subjects </a:t>
            </a:r>
            <a:r>
              <a:rPr lang="nl-BE" baseline="0" dirty="0" err="1" smtClean="0"/>
              <a:t>if</a:t>
            </a:r>
            <a:r>
              <a:rPr lang="nl-BE" baseline="0" dirty="0" smtClean="0"/>
              <a:t> </a:t>
            </a:r>
            <a:r>
              <a:rPr lang="nl-BE" baseline="0" dirty="0" err="1" smtClean="0"/>
              <a:t>the</a:t>
            </a:r>
            <a:r>
              <a:rPr lang="nl-BE" baseline="0" dirty="0" smtClean="0"/>
              <a:t> </a:t>
            </a:r>
            <a:r>
              <a:rPr lang="nl-BE" baseline="0" dirty="0" err="1" smtClean="0"/>
              <a:t>breach</a:t>
            </a:r>
            <a:r>
              <a:rPr lang="nl-BE" baseline="0" dirty="0" smtClean="0"/>
              <a:t> presents a high risk </a:t>
            </a:r>
            <a:r>
              <a:rPr lang="nl-BE" baseline="0" dirty="0" err="1" smtClean="0"/>
              <a:t>for</a:t>
            </a:r>
            <a:r>
              <a:rPr lang="nl-BE" baseline="0" dirty="0" smtClean="0"/>
              <a:t> </a:t>
            </a:r>
            <a:r>
              <a:rPr lang="nl-BE" baseline="0" dirty="0" err="1" smtClean="0"/>
              <a:t>their</a:t>
            </a:r>
            <a:r>
              <a:rPr lang="nl-BE" baseline="0" dirty="0" smtClean="0"/>
              <a:t> </a:t>
            </a:r>
            <a:r>
              <a:rPr lang="nl-BE" baseline="0" dirty="0" err="1" smtClean="0"/>
              <a:t>rights</a:t>
            </a:r>
            <a:r>
              <a:rPr lang="nl-BE" baseline="0" dirty="0" smtClean="0"/>
              <a:t> </a:t>
            </a:r>
            <a:r>
              <a:rPr lang="nl-BE" baseline="0" dirty="0" err="1" smtClean="0"/>
              <a:t>and</a:t>
            </a:r>
            <a:r>
              <a:rPr lang="nl-BE" baseline="0" dirty="0" smtClean="0"/>
              <a:t> </a:t>
            </a:r>
            <a:r>
              <a:rPr lang="nl-BE" baseline="0" dirty="0" err="1" smtClean="0"/>
              <a:t>liberties</a:t>
            </a:r>
            <a:endParaRPr lang="nl-BE" baseline="0" dirty="0" smtClean="0"/>
          </a:p>
          <a:p>
            <a:r>
              <a:rPr lang="nl-BE" baseline="0" dirty="0" err="1" smtClean="0"/>
              <a:t>Recommendations</a:t>
            </a:r>
            <a:r>
              <a:rPr lang="nl-BE" baseline="0" dirty="0" smtClean="0"/>
              <a:t> :</a:t>
            </a:r>
          </a:p>
          <a:p>
            <a:pPr marL="226017" indent="-226017">
              <a:buFont typeface="Arial" panose="020B0604020202020204" pitchFamily="34" charset="0"/>
              <a:buChar char="•"/>
            </a:pPr>
            <a:r>
              <a:rPr lang="nl-BE" baseline="0" dirty="0" err="1" smtClean="0"/>
              <a:t>Staff</a:t>
            </a:r>
            <a:r>
              <a:rPr lang="nl-BE" baseline="0" dirty="0" smtClean="0"/>
              <a:t> awareness</a:t>
            </a:r>
          </a:p>
          <a:p>
            <a:pPr marL="226017" indent="-226017">
              <a:buFont typeface="Arial" panose="020B0604020202020204" pitchFamily="34" charset="0"/>
              <a:buChar char="•"/>
            </a:pPr>
            <a:r>
              <a:rPr lang="nl-BE" baseline="0" dirty="0" err="1" smtClean="0"/>
              <a:t>Dedicated</a:t>
            </a:r>
            <a:r>
              <a:rPr lang="nl-BE" baseline="0" dirty="0" smtClean="0"/>
              <a:t> </a:t>
            </a:r>
            <a:r>
              <a:rPr lang="nl-BE" baseline="0" dirty="0" err="1" smtClean="0"/>
              <a:t>person:team</a:t>
            </a:r>
            <a:r>
              <a:rPr lang="nl-BE" baseline="0" dirty="0" smtClean="0"/>
              <a:t> </a:t>
            </a:r>
            <a:r>
              <a:rPr lang="nl-BE" baseline="0" dirty="0" err="1" smtClean="0"/>
              <a:t>for</a:t>
            </a:r>
            <a:r>
              <a:rPr lang="nl-BE" baseline="0" dirty="0" smtClean="0"/>
              <a:t> monitoring </a:t>
            </a:r>
            <a:r>
              <a:rPr lang="nl-BE" baseline="0" dirty="0" err="1" smtClean="0"/>
              <a:t>and</a:t>
            </a:r>
            <a:r>
              <a:rPr lang="nl-BE" baseline="0" dirty="0" smtClean="0"/>
              <a:t> </a:t>
            </a:r>
            <a:r>
              <a:rPr lang="nl-BE" baseline="0" dirty="0" err="1" smtClean="0"/>
              <a:t>reporting</a:t>
            </a:r>
            <a:r>
              <a:rPr lang="nl-BE" baseline="0" dirty="0" smtClean="0"/>
              <a:t> </a:t>
            </a:r>
            <a:r>
              <a:rPr lang="nl-BE" baseline="0" dirty="0" err="1" smtClean="0"/>
              <a:t>breaches</a:t>
            </a:r>
            <a:endParaRPr lang="nl-BE" baseline="0" dirty="0" smtClean="0"/>
          </a:p>
          <a:p>
            <a:pPr marL="226017" indent="-226017">
              <a:buFont typeface="Arial" panose="020B0604020202020204" pitchFamily="34" charset="0"/>
              <a:buChar char="•"/>
            </a:pPr>
            <a:r>
              <a:rPr lang="nl-BE" baseline="0" dirty="0" smtClean="0"/>
              <a:t>Adequate </a:t>
            </a:r>
            <a:r>
              <a:rPr lang="nl-BE" baseline="0" dirty="0" err="1" smtClean="0"/>
              <a:t>detection</a:t>
            </a:r>
            <a:r>
              <a:rPr lang="nl-BE" baseline="0" dirty="0" smtClean="0"/>
              <a:t> system</a:t>
            </a:r>
          </a:p>
          <a:p>
            <a:pPr marL="226017" indent="-226017">
              <a:buFont typeface="Arial" panose="020B0604020202020204" pitchFamily="34" charset="0"/>
              <a:buChar char="•"/>
            </a:pPr>
            <a:r>
              <a:rPr lang="nl-BE" baseline="0" dirty="0" err="1" smtClean="0"/>
              <a:t>Breahc</a:t>
            </a:r>
            <a:r>
              <a:rPr lang="nl-BE" baseline="0" dirty="0" smtClean="0"/>
              <a:t> </a:t>
            </a:r>
            <a:r>
              <a:rPr lang="nl-BE" baseline="0" dirty="0" err="1" smtClean="0"/>
              <a:t>notification</a:t>
            </a:r>
            <a:r>
              <a:rPr lang="nl-BE" baseline="0" dirty="0" smtClean="0"/>
              <a:t> </a:t>
            </a:r>
            <a:r>
              <a:rPr lang="nl-BE" baseline="0" dirty="0" err="1" smtClean="0"/>
              <a:t>documents</a:t>
            </a:r>
            <a:endParaRPr lang="nl-BE" dirty="0"/>
          </a:p>
        </p:txBody>
      </p:sp>
      <p:sp>
        <p:nvSpPr>
          <p:cNvPr id="4" name="Slide Number Placeholder 3"/>
          <p:cNvSpPr>
            <a:spLocks noGrp="1"/>
          </p:cNvSpPr>
          <p:nvPr>
            <p:ph type="sldNum" sz="quarter" idx="10"/>
          </p:nvPr>
        </p:nvSpPr>
        <p:spPr/>
        <p:txBody>
          <a:bodyPr/>
          <a:lstStyle/>
          <a:p>
            <a:fld id="{E3F0D312-C73D-45AA-A1B6-D840C382F071}" type="slidenum">
              <a:rPr lang="en-GB" smtClean="0"/>
              <a:pPr/>
              <a:t>17</a:t>
            </a:fld>
            <a:endParaRPr lang="en-GB"/>
          </a:p>
        </p:txBody>
      </p:sp>
    </p:spTree>
    <p:extLst>
      <p:ext uri="{BB962C8B-B14F-4D97-AF65-F5344CB8AC3E}">
        <p14:creationId xmlns:p14="http://schemas.microsoft.com/office/powerpoint/2010/main" val="731782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10Mio </a:t>
            </a:r>
            <a:r>
              <a:rPr lang="nl-BE" dirty="0" err="1" smtClean="0"/>
              <a:t>imposed</a:t>
            </a:r>
            <a:r>
              <a:rPr lang="nl-BE" dirty="0" smtClean="0"/>
              <a:t> </a:t>
            </a:r>
            <a:r>
              <a:rPr lang="nl-BE" dirty="0" err="1" smtClean="0"/>
              <a:t>for</a:t>
            </a:r>
            <a:r>
              <a:rPr lang="nl-BE" dirty="0" smtClean="0"/>
              <a:t> </a:t>
            </a:r>
            <a:r>
              <a:rPr lang="nl-BE" dirty="0" err="1" smtClean="0"/>
              <a:t>disregard</a:t>
            </a:r>
            <a:r>
              <a:rPr lang="nl-BE" baseline="0" dirty="0" smtClean="0"/>
              <a:t> of </a:t>
            </a:r>
          </a:p>
          <a:p>
            <a:pPr marL="169513" indent="-169513">
              <a:buFont typeface="Arial" panose="020B0604020202020204" pitchFamily="34" charset="0"/>
              <a:buChar char="•"/>
            </a:pPr>
            <a:r>
              <a:rPr lang="nl-BE" baseline="0" dirty="0" smtClean="0"/>
              <a:t>Processing </a:t>
            </a:r>
            <a:r>
              <a:rPr lang="nl-BE" baseline="0" dirty="0" err="1" smtClean="0"/>
              <a:t>registry</a:t>
            </a:r>
            <a:endParaRPr lang="nl-BE" baseline="0" dirty="0" smtClean="0"/>
          </a:p>
          <a:p>
            <a:pPr marL="169513" indent="-169513">
              <a:buFont typeface="Arial" panose="020B0604020202020204" pitchFamily="34" charset="0"/>
              <a:buChar char="•"/>
            </a:pPr>
            <a:r>
              <a:rPr lang="nl-BE" baseline="0" dirty="0" err="1" smtClean="0"/>
              <a:t>Breach</a:t>
            </a:r>
            <a:r>
              <a:rPr lang="nl-BE" baseline="0" dirty="0" smtClean="0"/>
              <a:t> </a:t>
            </a:r>
            <a:r>
              <a:rPr lang="nl-BE" baseline="0" dirty="0" err="1" smtClean="0"/>
              <a:t>notification</a:t>
            </a:r>
            <a:endParaRPr lang="nl-BE" baseline="0" dirty="0" smtClean="0"/>
          </a:p>
          <a:p>
            <a:pPr marL="169513" indent="-169513">
              <a:buFont typeface="Arial" panose="020B0604020202020204" pitchFamily="34" charset="0"/>
              <a:buChar char="•"/>
            </a:pPr>
            <a:r>
              <a:rPr lang="nl-BE" baseline="0" dirty="0" smtClean="0"/>
              <a:t>DPIA</a:t>
            </a:r>
          </a:p>
          <a:p>
            <a:pPr marL="169513" indent="-169513">
              <a:buFont typeface="Arial" panose="020B0604020202020204" pitchFamily="34" charset="0"/>
              <a:buChar char="•"/>
            </a:pPr>
            <a:r>
              <a:rPr lang="nl-BE" baseline="0" dirty="0" smtClean="0"/>
              <a:t>DPO</a:t>
            </a:r>
          </a:p>
          <a:p>
            <a:r>
              <a:rPr lang="nl-BE" baseline="0" dirty="0" smtClean="0"/>
              <a:t>20Mio </a:t>
            </a:r>
            <a:r>
              <a:rPr lang="nl-BE" baseline="0" dirty="0" err="1" smtClean="0"/>
              <a:t>imposed</a:t>
            </a:r>
            <a:r>
              <a:rPr lang="nl-BE" baseline="0" dirty="0" smtClean="0"/>
              <a:t> </a:t>
            </a:r>
            <a:r>
              <a:rPr lang="nl-BE" baseline="0" dirty="0" err="1" smtClean="0"/>
              <a:t>for</a:t>
            </a:r>
            <a:r>
              <a:rPr lang="nl-BE" baseline="0" dirty="0" smtClean="0"/>
              <a:t> </a:t>
            </a:r>
            <a:r>
              <a:rPr lang="nl-BE" baseline="0" dirty="0" err="1" smtClean="0"/>
              <a:t>disregard</a:t>
            </a:r>
            <a:r>
              <a:rPr lang="nl-BE" baseline="0" dirty="0" smtClean="0"/>
              <a:t> of :</a:t>
            </a:r>
          </a:p>
          <a:p>
            <a:pPr marL="169513" indent="-169513">
              <a:buFont typeface="Arial" panose="020B0604020202020204" pitchFamily="34" charset="0"/>
              <a:buChar char="•"/>
            </a:pPr>
            <a:r>
              <a:rPr lang="nl-BE" baseline="0" dirty="0" smtClean="0"/>
              <a:t>basic </a:t>
            </a:r>
            <a:r>
              <a:rPr lang="nl-BE" baseline="0" dirty="0" err="1" smtClean="0"/>
              <a:t>principles</a:t>
            </a:r>
            <a:r>
              <a:rPr lang="nl-BE" baseline="0" dirty="0" smtClean="0"/>
              <a:t> </a:t>
            </a:r>
            <a:r>
              <a:rPr lang="nl-BE" baseline="0" dirty="0" err="1" smtClean="0"/>
              <a:t>for</a:t>
            </a:r>
            <a:r>
              <a:rPr lang="nl-BE" baseline="0" dirty="0" smtClean="0"/>
              <a:t> (</a:t>
            </a:r>
            <a:r>
              <a:rPr lang="nl-BE" baseline="0" dirty="0" err="1" smtClean="0"/>
              <a:t>lawful</a:t>
            </a:r>
            <a:r>
              <a:rPr lang="nl-BE" baseline="0" dirty="0" smtClean="0"/>
              <a:t> </a:t>
            </a:r>
            <a:r>
              <a:rPr lang="nl-BE" baseline="0" dirty="0" err="1" smtClean="0"/>
              <a:t>and</a:t>
            </a:r>
            <a:r>
              <a:rPr lang="nl-BE" baseline="0" dirty="0" smtClean="0"/>
              <a:t> compliant) processing </a:t>
            </a:r>
            <a:r>
              <a:rPr lang="nl-BE" baseline="0" dirty="0" smtClean="0">
                <a:sym typeface="Wingdings" panose="05000000000000000000" pitchFamily="2" charset="2"/>
              </a:rPr>
              <a:t> consent</a:t>
            </a:r>
          </a:p>
          <a:p>
            <a:pPr marL="169513" indent="-169513">
              <a:buFont typeface="Arial" panose="020B0604020202020204" pitchFamily="34" charset="0"/>
              <a:buChar char="•"/>
            </a:pPr>
            <a:r>
              <a:rPr lang="nl-BE" baseline="0" dirty="0" smtClean="0">
                <a:sym typeface="Wingdings" panose="05000000000000000000" pitchFamily="2" charset="2"/>
              </a:rPr>
              <a:t>Data subject </a:t>
            </a:r>
            <a:r>
              <a:rPr lang="nl-BE" baseline="0" dirty="0" err="1" smtClean="0">
                <a:sym typeface="Wingdings" panose="05000000000000000000" pitchFamily="2" charset="2"/>
              </a:rPr>
              <a:t>rights</a:t>
            </a:r>
            <a:endParaRPr lang="nl-BE" baseline="0" dirty="0" smtClean="0">
              <a:sym typeface="Wingdings" panose="05000000000000000000" pitchFamily="2" charset="2"/>
            </a:endParaRPr>
          </a:p>
          <a:p>
            <a:pPr marL="169513" indent="-169513">
              <a:buFont typeface="Arial" panose="020B0604020202020204" pitchFamily="34" charset="0"/>
              <a:buChar char="•"/>
            </a:pPr>
            <a:r>
              <a:rPr lang="nl-BE" baseline="0" dirty="0" smtClean="0">
                <a:sym typeface="Wingdings" panose="05000000000000000000" pitchFamily="2" charset="2"/>
              </a:rPr>
              <a:t>Data transfer </a:t>
            </a:r>
            <a:r>
              <a:rPr lang="nl-BE" baseline="0" dirty="0" err="1" smtClean="0">
                <a:sym typeface="Wingdings" panose="05000000000000000000" pitchFamily="2" charset="2"/>
              </a:rPr>
              <a:t>to</a:t>
            </a:r>
            <a:r>
              <a:rPr lang="nl-BE" baseline="0" dirty="0" smtClean="0">
                <a:sym typeface="Wingdings" panose="05000000000000000000" pitchFamily="2" charset="2"/>
              </a:rPr>
              <a:t> a </a:t>
            </a:r>
            <a:r>
              <a:rPr lang="nl-BE" baseline="0" dirty="0" err="1" smtClean="0">
                <a:sym typeface="Wingdings" panose="05000000000000000000" pitchFamily="2" charset="2"/>
              </a:rPr>
              <a:t>third</a:t>
            </a:r>
            <a:r>
              <a:rPr lang="nl-BE" baseline="0" dirty="0" smtClean="0">
                <a:sym typeface="Wingdings" panose="05000000000000000000" pitchFamily="2" charset="2"/>
              </a:rPr>
              <a:t> country </a:t>
            </a:r>
            <a:r>
              <a:rPr lang="nl-BE" baseline="0" dirty="0" err="1" smtClean="0">
                <a:sym typeface="Wingdings" panose="05000000000000000000" pitchFamily="2" charset="2"/>
              </a:rPr>
              <a:t>where</a:t>
            </a:r>
            <a:r>
              <a:rPr lang="nl-BE" baseline="0" dirty="0" smtClean="0">
                <a:sym typeface="Wingdings" panose="05000000000000000000" pitchFamily="2" charset="2"/>
              </a:rPr>
              <a:t> no </a:t>
            </a:r>
            <a:r>
              <a:rPr lang="nl-BE" baseline="0" dirty="0" err="1" smtClean="0">
                <a:sym typeface="Wingdings" panose="05000000000000000000" pitchFamily="2" charset="2"/>
              </a:rPr>
              <a:t>appropriate</a:t>
            </a:r>
            <a:r>
              <a:rPr lang="nl-BE" baseline="0" dirty="0" smtClean="0">
                <a:sym typeface="Wingdings" panose="05000000000000000000" pitchFamily="2" charset="2"/>
              </a:rPr>
              <a:t> </a:t>
            </a:r>
            <a:r>
              <a:rPr lang="nl-BE" baseline="0" dirty="0" err="1" smtClean="0">
                <a:sym typeface="Wingdings" panose="05000000000000000000" pitchFamily="2" charset="2"/>
              </a:rPr>
              <a:t>safeguards</a:t>
            </a:r>
            <a:r>
              <a:rPr lang="nl-BE" baseline="0" dirty="0" smtClean="0">
                <a:sym typeface="Wingdings" panose="05000000000000000000" pitchFamily="2" charset="2"/>
              </a:rPr>
              <a:t> , </a:t>
            </a:r>
            <a:r>
              <a:rPr lang="nl-BE" baseline="0" dirty="0" err="1" smtClean="0">
                <a:sym typeface="Wingdings" panose="05000000000000000000" pitchFamily="2" charset="2"/>
              </a:rPr>
              <a:t>enforceable</a:t>
            </a:r>
            <a:r>
              <a:rPr lang="nl-BE" baseline="0" dirty="0" smtClean="0">
                <a:sym typeface="Wingdings" panose="05000000000000000000" pitchFamily="2" charset="2"/>
              </a:rPr>
              <a:t> data subject </a:t>
            </a:r>
            <a:r>
              <a:rPr lang="nl-BE" baseline="0" dirty="0" err="1" smtClean="0">
                <a:sym typeface="Wingdings" panose="05000000000000000000" pitchFamily="2" charset="2"/>
              </a:rPr>
              <a:t>rights</a:t>
            </a:r>
            <a:r>
              <a:rPr lang="nl-BE" baseline="0" dirty="0" smtClean="0">
                <a:sym typeface="Wingdings" panose="05000000000000000000" pitchFamily="2" charset="2"/>
              </a:rPr>
              <a:t>, </a:t>
            </a:r>
            <a:r>
              <a:rPr lang="nl-BE" baseline="0" dirty="0" err="1" smtClean="0">
                <a:sym typeface="Wingdings" panose="05000000000000000000" pitchFamily="2" charset="2"/>
              </a:rPr>
              <a:t>effective</a:t>
            </a:r>
            <a:r>
              <a:rPr lang="nl-BE" baseline="0" dirty="0" smtClean="0">
                <a:sym typeface="Wingdings" panose="05000000000000000000" pitchFamily="2" charset="2"/>
              </a:rPr>
              <a:t> </a:t>
            </a:r>
            <a:r>
              <a:rPr lang="nl-BE" baseline="0" dirty="0" err="1" smtClean="0">
                <a:sym typeface="Wingdings" panose="05000000000000000000" pitchFamily="2" charset="2"/>
              </a:rPr>
              <a:t>legal</a:t>
            </a:r>
            <a:r>
              <a:rPr lang="nl-BE" baseline="0" dirty="0" smtClean="0">
                <a:sym typeface="Wingdings" panose="05000000000000000000" pitchFamily="2" charset="2"/>
              </a:rPr>
              <a:t> remedies</a:t>
            </a:r>
            <a:endParaRPr lang="nl-BE" dirty="0" smtClean="0"/>
          </a:p>
        </p:txBody>
      </p:sp>
      <p:sp>
        <p:nvSpPr>
          <p:cNvPr id="4" name="Slide Number Placeholder 3"/>
          <p:cNvSpPr>
            <a:spLocks noGrp="1"/>
          </p:cNvSpPr>
          <p:nvPr>
            <p:ph type="sldNum" sz="quarter" idx="10"/>
          </p:nvPr>
        </p:nvSpPr>
        <p:spPr/>
        <p:txBody>
          <a:bodyPr/>
          <a:lstStyle/>
          <a:p>
            <a:fld id="{E3F0D312-C73D-45AA-A1B6-D840C382F071}" type="slidenum">
              <a:rPr lang="en-GB" smtClean="0"/>
              <a:pPr/>
              <a:t>18</a:t>
            </a:fld>
            <a:endParaRPr lang="en-GB"/>
          </a:p>
        </p:txBody>
      </p:sp>
    </p:spTree>
    <p:extLst>
      <p:ext uri="{BB962C8B-B14F-4D97-AF65-F5344CB8AC3E}">
        <p14:creationId xmlns:p14="http://schemas.microsoft.com/office/powerpoint/2010/main" val="3690890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Member state will establish an independent</a:t>
            </a:r>
            <a:r>
              <a:rPr lang="en-US" baseline="0" dirty="0" smtClean="0"/>
              <a:t> Supervisory Authority (SA) hear and investigate complaints, sanction administrative offences.</a:t>
            </a:r>
          </a:p>
          <a:p>
            <a:r>
              <a:rPr lang="en-US" dirty="0" smtClean="0"/>
              <a:t>Where a business has multiple establishments in the EU, it will have a single SA as its “lead authority”, based on the location of its "main establishment" (i.e., the place where the main processing activities take place). The lead authority will act as a one-stop</a:t>
            </a:r>
            <a:r>
              <a:rPr lang="en-US" baseline="0" dirty="0" smtClean="0"/>
              <a:t> shop </a:t>
            </a:r>
            <a:r>
              <a:rPr lang="en-US" dirty="0" smtClean="0"/>
              <a:t>to supervise all the processing activities of that business throughout the EU</a:t>
            </a:r>
            <a:endParaRPr lang="nl-BE" dirty="0"/>
          </a:p>
        </p:txBody>
      </p:sp>
      <p:sp>
        <p:nvSpPr>
          <p:cNvPr id="4" name="Slide Number Placeholder 3"/>
          <p:cNvSpPr>
            <a:spLocks noGrp="1"/>
          </p:cNvSpPr>
          <p:nvPr>
            <p:ph type="sldNum" sz="quarter" idx="10"/>
          </p:nvPr>
        </p:nvSpPr>
        <p:spPr/>
        <p:txBody>
          <a:bodyPr/>
          <a:lstStyle/>
          <a:p>
            <a:fld id="{E3F0D312-C73D-45AA-A1B6-D840C382F071}" type="slidenum">
              <a:rPr lang="en-GB" smtClean="0"/>
              <a:pPr/>
              <a:t>3</a:t>
            </a:fld>
            <a:endParaRPr lang="en-GB"/>
          </a:p>
        </p:txBody>
      </p:sp>
    </p:spTree>
    <p:extLst>
      <p:ext uri="{BB962C8B-B14F-4D97-AF65-F5344CB8AC3E}">
        <p14:creationId xmlns:p14="http://schemas.microsoft.com/office/powerpoint/2010/main" val="811499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7" fontAlgn="auto">
              <a:spcBef>
                <a:spcPts val="0"/>
              </a:spcBef>
              <a:spcAft>
                <a:spcPts val="0"/>
              </a:spcAft>
              <a:defRPr/>
            </a:pPr>
            <a:r>
              <a:rPr lang="en-US" dirty="0" smtClean="0"/>
              <a:t>Applies to all companies (whether foreign or domestic)</a:t>
            </a:r>
            <a:r>
              <a:rPr lang="en-US" baseline="0" dirty="0" smtClean="0"/>
              <a:t> </a:t>
            </a:r>
            <a:r>
              <a:rPr lang="en-US" dirty="0" smtClean="0"/>
              <a:t>processing data of persons residing in the Union, regardless of the company’s location. </a:t>
            </a:r>
          </a:p>
          <a:p>
            <a:pPr defTabSz="904067" fontAlgn="auto">
              <a:spcBef>
                <a:spcPts val="0"/>
              </a:spcBef>
              <a:spcAft>
                <a:spcPts val="0"/>
              </a:spcAft>
              <a:defRPr/>
            </a:pPr>
            <a:r>
              <a:rPr lang="en-US" dirty="0" smtClean="0"/>
              <a:t>Data controllers say how and why personal data is</a:t>
            </a:r>
            <a:r>
              <a:rPr lang="en-US" baseline="0" dirty="0" smtClean="0"/>
              <a:t> processed whereas the data processor acts on behalf of the data controller</a:t>
            </a:r>
            <a:endParaRPr lang="en-US" dirty="0" smtClean="0"/>
          </a:p>
        </p:txBody>
      </p:sp>
      <p:sp>
        <p:nvSpPr>
          <p:cNvPr id="4" name="Slide Number Placeholder 3"/>
          <p:cNvSpPr>
            <a:spLocks noGrp="1"/>
          </p:cNvSpPr>
          <p:nvPr>
            <p:ph type="sldNum" sz="quarter" idx="10"/>
          </p:nvPr>
        </p:nvSpPr>
        <p:spPr/>
        <p:txBody>
          <a:bodyPr/>
          <a:lstStyle/>
          <a:p>
            <a:fld id="{E3F0D312-C73D-45AA-A1B6-D840C382F071}" type="slidenum">
              <a:rPr lang="en-GB" smtClean="0"/>
              <a:pPr/>
              <a:t>5</a:t>
            </a:fld>
            <a:endParaRPr lang="en-GB"/>
          </a:p>
        </p:txBody>
      </p:sp>
    </p:spTree>
    <p:extLst>
      <p:ext uri="{BB962C8B-B14F-4D97-AF65-F5344CB8AC3E}">
        <p14:creationId xmlns:p14="http://schemas.microsoft.com/office/powerpoint/2010/main" val="2335966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PD</a:t>
            </a:r>
            <a:r>
              <a:rPr lang="nl-BE" baseline="0" dirty="0" smtClean="0"/>
              <a:t> : name, home </a:t>
            </a:r>
            <a:r>
              <a:rPr lang="nl-BE" baseline="0" dirty="0" err="1" smtClean="0"/>
              <a:t>address</a:t>
            </a:r>
            <a:r>
              <a:rPr lang="nl-BE" baseline="0" dirty="0" smtClean="0"/>
              <a:t>, </a:t>
            </a:r>
            <a:r>
              <a:rPr lang="nl-BE" baseline="0" dirty="0" err="1" smtClean="0"/>
              <a:t>photo</a:t>
            </a:r>
            <a:r>
              <a:rPr lang="nl-BE" baseline="0" dirty="0" smtClean="0"/>
              <a:t>, email </a:t>
            </a:r>
            <a:r>
              <a:rPr lang="nl-BE" baseline="0" dirty="0" err="1" smtClean="0"/>
              <a:t>address</a:t>
            </a:r>
            <a:r>
              <a:rPr lang="nl-BE" baseline="0" dirty="0" smtClean="0"/>
              <a:t>, bank details, </a:t>
            </a:r>
            <a:r>
              <a:rPr lang="nl-BE" baseline="0" dirty="0" err="1" smtClean="0"/>
              <a:t>posts</a:t>
            </a:r>
            <a:r>
              <a:rPr lang="nl-BE" baseline="0" dirty="0" smtClean="0"/>
              <a:t> on </a:t>
            </a:r>
            <a:r>
              <a:rPr lang="nl-BE" baseline="0" dirty="0" err="1" smtClean="0"/>
              <a:t>social</a:t>
            </a:r>
            <a:r>
              <a:rPr lang="nl-BE" baseline="0" dirty="0" smtClean="0"/>
              <a:t> media, </a:t>
            </a:r>
            <a:r>
              <a:rPr lang="nl-BE" baseline="0" dirty="0" err="1" smtClean="0"/>
              <a:t>medical</a:t>
            </a:r>
            <a:r>
              <a:rPr lang="nl-BE" baseline="0" dirty="0" smtClean="0"/>
              <a:t> information, </a:t>
            </a:r>
            <a:r>
              <a:rPr lang="nl-BE" baseline="0" dirty="0" err="1" smtClean="0"/>
              <a:t>an</a:t>
            </a:r>
            <a:r>
              <a:rPr lang="nl-BE" baseline="0" dirty="0" smtClean="0"/>
              <a:t> online </a:t>
            </a:r>
            <a:r>
              <a:rPr lang="nl-BE" baseline="0" dirty="0" err="1" smtClean="0"/>
              <a:t>identifier</a:t>
            </a:r>
            <a:r>
              <a:rPr lang="nl-BE" baseline="0" dirty="0" smtClean="0"/>
              <a:t> (</a:t>
            </a:r>
            <a:r>
              <a:rPr lang="nl-BE" baseline="0" dirty="0" err="1" smtClean="0"/>
              <a:t>computer’s</a:t>
            </a:r>
            <a:r>
              <a:rPr lang="nl-BE" baseline="0" dirty="0" smtClean="0"/>
              <a:t> IP </a:t>
            </a:r>
            <a:r>
              <a:rPr lang="nl-BE" baseline="0" dirty="0" err="1" smtClean="0"/>
              <a:t>address</a:t>
            </a:r>
            <a:r>
              <a:rPr lang="nl-BE" baseline="0" dirty="0" smtClean="0"/>
              <a:t>)</a:t>
            </a:r>
          </a:p>
          <a:p>
            <a:r>
              <a:rPr lang="nl-BE" baseline="0" dirty="0" err="1" smtClean="0"/>
              <a:t>Hence</a:t>
            </a:r>
            <a:r>
              <a:rPr lang="nl-BE" baseline="0" dirty="0" smtClean="0"/>
              <a:t>, GDPR does </a:t>
            </a:r>
            <a:r>
              <a:rPr lang="nl-BE" baseline="0" dirty="0" err="1" smtClean="0"/>
              <a:t>not</a:t>
            </a:r>
            <a:r>
              <a:rPr lang="nl-BE" baseline="0" dirty="0" smtClean="0"/>
              <a:t> </a:t>
            </a:r>
            <a:r>
              <a:rPr lang="nl-BE" baseline="0" dirty="0" err="1" smtClean="0"/>
              <a:t>apply</a:t>
            </a:r>
            <a:r>
              <a:rPr lang="nl-BE" baseline="0" dirty="0" smtClean="0"/>
              <a:t> </a:t>
            </a:r>
            <a:r>
              <a:rPr lang="nl-BE" baseline="0" dirty="0" err="1" smtClean="0"/>
              <a:t>to</a:t>
            </a:r>
            <a:r>
              <a:rPr lang="nl-BE" baseline="0" dirty="0" smtClean="0"/>
              <a:t> data re a </a:t>
            </a:r>
            <a:r>
              <a:rPr lang="nl-BE" baseline="0" dirty="0" err="1" smtClean="0"/>
              <a:t>legal</a:t>
            </a:r>
            <a:r>
              <a:rPr lang="nl-BE" baseline="0" dirty="0" smtClean="0"/>
              <a:t> person. </a:t>
            </a:r>
            <a:r>
              <a:rPr lang="nl-BE" baseline="0" dirty="0" err="1" smtClean="0"/>
              <a:t>However</a:t>
            </a:r>
            <a:r>
              <a:rPr lang="nl-BE" baseline="0" dirty="0" smtClean="0"/>
              <a:t>, </a:t>
            </a:r>
            <a:r>
              <a:rPr lang="nl-BE" baseline="0" dirty="0" err="1" smtClean="0"/>
              <a:t>note</a:t>
            </a:r>
            <a:r>
              <a:rPr lang="nl-BE" baseline="0" dirty="0" smtClean="0"/>
              <a:t> </a:t>
            </a:r>
            <a:r>
              <a:rPr lang="nl-BE" baseline="0" dirty="0" err="1" smtClean="0"/>
              <a:t>that</a:t>
            </a:r>
            <a:r>
              <a:rPr lang="nl-BE" baseline="0" dirty="0" smtClean="0"/>
              <a:t> </a:t>
            </a:r>
            <a:r>
              <a:rPr lang="nl-BE" baseline="0" dirty="0" err="1" smtClean="0"/>
              <a:t>any</a:t>
            </a:r>
            <a:r>
              <a:rPr lang="nl-BE" baseline="0" dirty="0" smtClean="0"/>
              <a:t> information on the </a:t>
            </a:r>
            <a:r>
              <a:rPr lang="nl-BE" baseline="0" dirty="0" err="1" smtClean="0"/>
              <a:t>legal</a:t>
            </a:r>
            <a:r>
              <a:rPr lang="nl-BE" baseline="0" dirty="0" smtClean="0"/>
              <a:t> </a:t>
            </a:r>
            <a:r>
              <a:rPr lang="nl-BE" baseline="0" dirty="0" err="1" smtClean="0"/>
              <a:t>entity</a:t>
            </a:r>
            <a:r>
              <a:rPr lang="nl-BE" baseline="0" dirty="0" smtClean="0"/>
              <a:t> </a:t>
            </a:r>
            <a:r>
              <a:rPr lang="nl-BE" baseline="0" dirty="0" err="1" smtClean="0"/>
              <a:t>representatives</a:t>
            </a:r>
            <a:r>
              <a:rPr lang="nl-BE" baseline="0" dirty="0" smtClean="0"/>
              <a:t> is PD</a:t>
            </a:r>
          </a:p>
          <a:p>
            <a:r>
              <a:rPr lang="nl-BE" baseline="0" dirty="0" smtClean="0"/>
              <a:t>SPD </a:t>
            </a:r>
            <a:r>
              <a:rPr lang="nl-BE" baseline="0" dirty="0" smtClean="0"/>
              <a:t>: </a:t>
            </a:r>
            <a:r>
              <a:rPr lang="nl-BE" baseline="0" dirty="0" err="1" smtClean="0"/>
              <a:t>genetic</a:t>
            </a:r>
            <a:r>
              <a:rPr lang="nl-BE" baseline="0" dirty="0" smtClean="0"/>
              <a:t> data ad </a:t>
            </a:r>
            <a:r>
              <a:rPr lang="nl-BE" baseline="0" dirty="0" err="1" smtClean="0"/>
              <a:t>biometric</a:t>
            </a:r>
            <a:r>
              <a:rPr lang="nl-BE" baseline="0" dirty="0" smtClean="0"/>
              <a:t> </a:t>
            </a:r>
            <a:r>
              <a:rPr lang="nl-BE" baseline="0" dirty="0" smtClean="0"/>
              <a:t>data</a:t>
            </a:r>
            <a:endParaRPr lang="nl-BE" baseline="0" dirty="0" smtClean="0"/>
          </a:p>
        </p:txBody>
      </p:sp>
      <p:sp>
        <p:nvSpPr>
          <p:cNvPr id="4" name="Slide Number Placeholder 3"/>
          <p:cNvSpPr>
            <a:spLocks noGrp="1"/>
          </p:cNvSpPr>
          <p:nvPr>
            <p:ph type="sldNum" sz="quarter" idx="10"/>
          </p:nvPr>
        </p:nvSpPr>
        <p:spPr/>
        <p:txBody>
          <a:bodyPr/>
          <a:lstStyle/>
          <a:p>
            <a:fld id="{E3F0D312-C73D-45AA-A1B6-D840C382F071}" type="slidenum">
              <a:rPr lang="en-GB" smtClean="0"/>
              <a:pPr/>
              <a:t>6</a:t>
            </a:fld>
            <a:endParaRPr lang="en-GB"/>
          </a:p>
        </p:txBody>
      </p:sp>
    </p:spTree>
    <p:extLst>
      <p:ext uri="{BB962C8B-B14F-4D97-AF65-F5344CB8AC3E}">
        <p14:creationId xmlns:p14="http://schemas.microsoft.com/office/powerpoint/2010/main" val="2490492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BE" baseline="0" dirty="0" smtClean="0"/>
              <a:t>BE </a:t>
            </a:r>
            <a:r>
              <a:rPr lang="nl-BE" baseline="0" dirty="0" err="1" smtClean="0"/>
              <a:t>law</a:t>
            </a:r>
            <a:r>
              <a:rPr lang="nl-BE" baseline="0" dirty="0" smtClean="0"/>
              <a:t> 2002 </a:t>
            </a:r>
            <a:r>
              <a:rPr lang="nl-BE" baseline="0" dirty="0" err="1" smtClean="0"/>
              <a:t>regarding</a:t>
            </a:r>
            <a:r>
              <a:rPr lang="nl-BE" baseline="0" dirty="0" smtClean="0"/>
              <a:t> </a:t>
            </a:r>
            <a:r>
              <a:rPr lang="nl-BE" baseline="0" dirty="0" err="1" smtClean="0"/>
              <a:t>patient</a:t>
            </a:r>
            <a:r>
              <a:rPr lang="nl-BE" baseline="0" dirty="0" smtClean="0"/>
              <a:t> </a:t>
            </a:r>
            <a:r>
              <a:rPr lang="nl-BE" baseline="0" dirty="0" err="1" smtClean="0"/>
              <a:t>rights</a:t>
            </a:r>
            <a:r>
              <a:rPr lang="nl-BE" baseline="0" dirty="0" smtClean="0"/>
              <a:t> </a:t>
            </a:r>
            <a:r>
              <a:rPr lang="nl-BE" baseline="0" dirty="0" err="1" smtClean="0"/>
              <a:t>states</a:t>
            </a:r>
            <a:r>
              <a:rPr lang="nl-BE" baseline="0" dirty="0" smtClean="0"/>
              <a:t> </a:t>
            </a:r>
            <a:r>
              <a:rPr lang="nl-BE" baseline="0" dirty="0" err="1" smtClean="0"/>
              <a:t>that</a:t>
            </a:r>
            <a:r>
              <a:rPr lang="nl-BE" baseline="0" dirty="0" smtClean="0"/>
              <a:t> records </a:t>
            </a:r>
            <a:r>
              <a:rPr lang="nl-BE" baseline="0" dirty="0" err="1" smtClean="0"/>
              <a:t>need</a:t>
            </a:r>
            <a:r>
              <a:rPr lang="nl-BE" baseline="0" dirty="0" smtClean="0"/>
              <a:t> </a:t>
            </a:r>
            <a:r>
              <a:rPr lang="nl-BE" baseline="0" dirty="0" err="1" smtClean="0"/>
              <a:t>to</a:t>
            </a:r>
            <a:r>
              <a:rPr lang="nl-BE" baseline="0" dirty="0" smtClean="0"/>
              <a:t> </a:t>
            </a:r>
            <a:r>
              <a:rPr lang="nl-BE" baseline="0" dirty="0" err="1" smtClean="0"/>
              <a:t>be</a:t>
            </a:r>
            <a:r>
              <a:rPr lang="nl-BE" baseline="0" dirty="0" smtClean="0"/>
              <a:t> </a:t>
            </a:r>
            <a:r>
              <a:rPr lang="nl-BE" baseline="0" dirty="0" err="1" smtClean="0"/>
              <a:t>erased</a:t>
            </a:r>
            <a:r>
              <a:rPr lang="nl-BE" baseline="0" dirty="0" smtClean="0"/>
              <a:t> </a:t>
            </a:r>
            <a:r>
              <a:rPr lang="nl-BE" baseline="0" dirty="0" err="1" smtClean="0"/>
              <a:t>if</a:t>
            </a:r>
            <a:r>
              <a:rPr lang="nl-BE" baseline="0" dirty="0" smtClean="0"/>
              <a:t> no </a:t>
            </a:r>
            <a:r>
              <a:rPr lang="nl-BE" baseline="0" dirty="0" err="1" smtClean="0"/>
              <a:t>longer</a:t>
            </a:r>
            <a:r>
              <a:rPr lang="nl-BE" baseline="0" dirty="0" smtClean="0"/>
              <a:t> </a:t>
            </a:r>
            <a:r>
              <a:rPr lang="nl-BE" baseline="0" dirty="0" err="1" smtClean="0"/>
              <a:t>needed</a:t>
            </a:r>
            <a:r>
              <a:rPr lang="nl-BE" baseline="0" dirty="0" smtClean="0"/>
              <a:t> </a:t>
            </a:r>
            <a:r>
              <a:rPr lang="nl-BE" baseline="0" dirty="0" err="1" smtClean="0"/>
              <a:t>for</a:t>
            </a:r>
            <a:r>
              <a:rPr lang="nl-BE" baseline="0" dirty="0" smtClean="0"/>
              <a:t> the </a:t>
            </a:r>
            <a:r>
              <a:rPr lang="nl-BE" baseline="0" dirty="0" err="1" smtClean="0"/>
              <a:t>purpose</a:t>
            </a:r>
            <a:r>
              <a:rPr lang="nl-BE" baseline="0" dirty="0" smtClean="0"/>
              <a:t> of the processing BUT</a:t>
            </a:r>
          </a:p>
          <a:p>
            <a:r>
              <a:rPr lang="nl-BE" baseline="0" dirty="0" smtClean="0"/>
              <a:t>Legal </a:t>
            </a:r>
            <a:r>
              <a:rPr lang="nl-BE" baseline="0" dirty="0" err="1" smtClean="0"/>
              <a:t>obligation</a:t>
            </a:r>
            <a:r>
              <a:rPr lang="nl-BE" baseline="0" dirty="0" smtClean="0"/>
              <a:t> </a:t>
            </a:r>
            <a:r>
              <a:rPr lang="nl-BE" baseline="0" dirty="0" err="1" smtClean="0"/>
              <a:t>for</a:t>
            </a:r>
            <a:r>
              <a:rPr lang="nl-BE" baseline="0" dirty="0" smtClean="0"/>
              <a:t> health </a:t>
            </a:r>
            <a:r>
              <a:rPr lang="nl-BE" baseline="0" dirty="0" err="1" smtClean="0"/>
              <a:t>practitioners</a:t>
            </a:r>
            <a:r>
              <a:rPr lang="nl-BE" baseline="0" dirty="0" smtClean="0"/>
              <a:t> </a:t>
            </a:r>
            <a:r>
              <a:rPr lang="nl-BE" baseline="0" dirty="0" err="1" smtClean="0"/>
              <a:t>to</a:t>
            </a:r>
            <a:r>
              <a:rPr lang="nl-BE" baseline="0" dirty="0" smtClean="0"/>
              <a:t> </a:t>
            </a:r>
            <a:r>
              <a:rPr lang="nl-BE" baseline="0" dirty="0" err="1" smtClean="0"/>
              <a:t>safeguard</a:t>
            </a:r>
            <a:r>
              <a:rPr lang="nl-BE" baseline="0" dirty="0" smtClean="0"/>
              <a:t> </a:t>
            </a:r>
            <a:r>
              <a:rPr lang="nl-BE" baseline="0" dirty="0" err="1" smtClean="0"/>
              <a:t>global</a:t>
            </a:r>
            <a:r>
              <a:rPr lang="nl-BE" baseline="0" dirty="0" smtClean="0"/>
              <a:t> </a:t>
            </a:r>
            <a:r>
              <a:rPr lang="nl-BE" baseline="0" dirty="0" err="1" smtClean="0"/>
              <a:t>medical</a:t>
            </a:r>
            <a:r>
              <a:rPr lang="nl-BE" baseline="0" dirty="0" smtClean="0"/>
              <a:t> records </a:t>
            </a:r>
            <a:r>
              <a:rPr lang="nl-BE" baseline="0" dirty="0" err="1" smtClean="0"/>
              <a:t>for</a:t>
            </a:r>
            <a:r>
              <a:rPr lang="nl-BE" baseline="0" dirty="0" smtClean="0"/>
              <a:t> 30 </a:t>
            </a:r>
            <a:r>
              <a:rPr lang="nl-BE" baseline="0" dirty="0" err="1" smtClean="0"/>
              <a:t>yrs</a:t>
            </a:r>
            <a:r>
              <a:rPr lang="nl-BE" baseline="0" dirty="0" smtClean="0"/>
              <a:t> </a:t>
            </a:r>
            <a:r>
              <a:rPr lang="nl-BE" baseline="0" dirty="0" err="1" smtClean="0"/>
              <a:t>after</a:t>
            </a:r>
            <a:r>
              <a:rPr lang="nl-BE" baseline="0" dirty="0" smtClean="0"/>
              <a:t> last contact </a:t>
            </a:r>
            <a:r>
              <a:rPr lang="nl-BE" baseline="0" dirty="0" err="1" smtClean="0"/>
              <a:t>with</a:t>
            </a:r>
            <a:r>
              <a:rPr lang="nl-BE" baseline="0" dirty="0" smtClean="0"/>
              <a:t> </a:t>
            </a:r>
            <a:r>
              <a:rPr lang="nl-BE" baseline="0" dirty="0" err="1" smtClean="0"/>
              <a:t>concerned</a:t>
            </a:r>
            <a:r>
              <a:rPr lang="nl-BE" baseline="0" dirty="0" smtClean="0"/>
              <a:t> </a:t>
            </a:r>
            <a:r>
              <a:rPr lang="nl-BE" baseline="0" dirty="0" err="1" smtClean="0"/>
              <a:t>patient</a:t>
            </a:r>
            <a:r>
              <a:rPr lang="nl-BE" baseline="0" dirty="0" smtClean="0"/>
              <a:t>. </a:t>
            </a:r>
            <a:r>
              <a:rPr lang="nl-BE" baseline="0" dirty="0" err="1" smtClean="0"/>
              <a:t>This</a:t>
            </a:r>
            <a:r>
              <a:rPr lang="nl-BE" baseline="0" dirty="0" smtClean="0"/>
              <a:t> </a:t>
            </a:r>
            <a:r>
              <a:rPr lang="nl-BE" baseline="0" dirty="0" err="1" smtClean="0"/>
              <a:t>also</a:t>
            </a:r>
            <a:r>
              <a:rPr lang="nl-BE" baseline="0" dirty="0" smtClean="0"/>
              <a:t> </a:t>
            </a:r>
            <a:r>
              <a:rPr lang="nl-BE" baseline="0" dirty="0" err="1" smtClean="0"/>
              <a:t>applies</a:t>
            </a:r>
            <a:r>
              <a:rPr lang="nl-BE" baseline="0" dirty="0" smtClean="0"/>
              <a:t> </a:t>
            </a:r>
            <a:r>
              <a:rPr lang="nl-BE" baseline="0" dirty="0" err="1" smtClean="0"/>
              <a:t>to</a:t>
            </a:r>
            <a:r>
              <a:rPr lang="nl-BE" baseline="0" dirty="0" smtClean="0"/>
              <a:t> </a:t>
            </a:r>
            <a:r>
              <a:rPr lang="nl-BE" baseline="0" dirty="0" err="1" smtClean="0"/>
              <a:t>medical</a:t>
            </a:r>
            <a:r>
              <a:rPr lang="nl-BE" baseline="0" dirty="0" smtClean="0"/>
              <a:t> </a:t>
            </a:r>
            <a:r>
              <a:rPr lang="nl-BE" baseline="0" dirty="0" err="1" smtClean="0"/>
              <a:t>advisors</a:t>
            </a:r>
            <a:r>
              <a:rPr lang="nl-BE" baseline="0" dirty="0" smtClean="0"/>
              <a:t> </a:t>
            </a:r>
            <a:r>
              <a:rPr lang="nl-BE" baseline="0" dirty="0" err="1" smtClean="0"/>
              <a:t>that</a:t>
            </a:r>
            <a:r>
              <a:rPr lang="nl-BE" baseline="0" dirty="0" smtClean="0"/>
              <a:t> </a:t>
            </a:r>
            <a:r>
              <a:rPr lang="nl-BE" baseline="0" dirty="0" err="1" smtClean="0"/>
              <a:t>work</a:t>
            </a:r>
            <a:r>
              <a:rPr lang="nl-BE" baseline="0" dirty="0" smtClean="0"/>
              <a:t> </a:t>
            </a:r>
            <a:r>
              <a:rPr lang="nl-BE" baseline="0" dirty="0" err="1" smtClean="0"/>
              <a:t>with</a:t>
            </a:r>
            <a:r>
              <a:rPr lang="nl-BE" baseline="0" dirty="0" smtClean="0"/>
              <a:t> </a:t>
            </a:r>
            <a:r>
              <a:rPr lang="nl-BE" baseline="0" dirty="0" err="1" smtClean="0"/>
              <a:t>an</a:t>
            </a:r>
            <a:r>
              <a:rPr lang="nl-BE" baseline="0" dirty="0" smtClean="0"/>
              <a:t> </a:t>
            </a:r>
            <a:r>
              <a:rPr lang="nl-BE" baseline="0" dirty="0" err="1" smtClean="0"/>
              <a:t>insurance</a:t>
            </a:r>
            <a:r>
              <a:rPr lang="nl-BE" baseline="0" dirty="0" smtClean="0"/>
              <a:t> company</a:t>
            </a:r>
          </a:p>
        </p:txBody>
      </p:sp>
      <p:sp>
        <p:nvSpPr>
          <p:cNvPr id="4" name="Slide Number Placeholder 3"/>
          <p:cNvSpPr>
            <a:spLocks noGrp="1"/>
          </p:cNvSpPr>
          <p:nvPr>
            <p:ph type="sldNum" sz="quarter" idx="10"/>
          </p:nvPr>
        </p:nvSpPr>
        <p:spPr/>
        <p:txBody>
          <a:bodyPr/>
          <a:lstStyle/>
          <a:p>
            <a:fld id="{E3F0D312-C73D-45AA-A1B6-D840C382F071}" type="slidenum">
              <a:rPr lang="en-GB" smtClean="0"/>
              <a:pPr/>
              <a:t>7</a:t>
            </a:fld>
            <a:endParaRPr lang="en-GB"/>
          </a:p>
        </p:txBody>
      </p:sp>
    </p:spTree>
    <p:extLst>
      <p:ext uri="{BB962C8B-B14F-4D97-AF65-F5344CB8AC3E}">
        <p14:creationId xmlns:p14="http://schemas.microsoft.com/office/powerpoint/2010/main" val="2490492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Lawful basis for processing : consent, the performance of a contract or service, compliance with a legal obligation (employee PD to submit to social security regulator, FI to report suspicious transactions), justified cause (safeguard physical safety of employees</a:t>
            </a:r>
            <a:r>
              <a:rPr lang="en-US" baseline="0" dirty="0" smtClean="0"/>
              <a:t>), execution of mission of public interest (e.g. fraud prevention)</a:t>
            </a:r>
            <a:endParaRPr lang="en-US" baseline="0" dirty="0" smtClean="0"/>
          </a:p>
          <a:p>
            <a:endParaRPr lang="en-US" baseline="0" dirty="0" smtClean="0"/>
          </a:p>
          <a:p>
            <a:r>
              <a:rPr lang="en-US" baseline="0" dirty="0" smtClean="0"/>
              <a:t>Compliant processing :</a:t>
            </a:r>
          </a:p>
          <a:p>
            <a:pPr marL="226017" indent="-226017" defTabSz="904067" fontAlgn="auto">
              <a:spcBef>
                <a:spcPts val="0"/>
              </a:spcBef>
              <a:spcAft>
                <a:spcPts val="0"/>
              </a:spcAft>
              <a:buFont typeface="+mj-lt"/>
              <a:buAutoNum type="arabicPeriod"/>
              <a:defRPr/>
            </a:pPr>
            <a:r>
              <a:rPr lang="en-US" noProof="0" dirty="0" err="1" smtClean="0"/>
              <a:t>Transparant</a:t>
            </a:r>
            <a:r>
              <a:rPr lang="en-US" noProof="0" dirty="0" smtClean="0"/>
              <a:t> : complete </a:t>
            </a:r>
            <a:r>
              <a:rPr lang="en-US" noProof="0" dirty="0" err="1" smtClean="0"/>
              <a:t>infirmation</a:t>
            </a:r>
            <a:r>
              <a:rPr lang="en-US" noProof="0" dirty="0" smtClean="0"/>
              <a:t> to DS on processing,</a:t>
            </a:r>
            <a:r>
              <a:rPr lang="en-US" baseline="0" noProof="0" dirty="0" smtClean="0"/>
              <a:t> info must be easily </a:t>
            </a:r>
            <a:r>
              <a:rPr lang="en-US" baseline="0" noProof="0" dirty="0" err="1" smtClean="0"/>
              <a:t>accesible</a:t>
            </a:r>
            <a:r>
              <a:rPr lang="en-US" baseline="0" noProof="0" dirty="0" smtClean="0"/>
              <a:t>, easy to understand, and formulated in clear, </a:t>
            </a:r>
            <a:r>
              <a:rPr lang="en-US" baseline="0" noProof="0" dirty="0" err="1" smtClean="0"/>
              <a:t>concies</a:t>
            </a:r>
            <a:r>
              <a:rPr lang="en-US" baseline="0" noProof="0" dirty="0" smtClean="0"/>
              <a:t> and simple words</a:t>
            </a:r>
            <a:endParaRPr lang="en-US" noProof="0" dirty="0" smtClean="0"/>
          </a:p>
          <a:p>
            <a:pPr marL="226017" indent="-226017" defTabSz="904067" fontAlgn="auto">
              <a:spcBef>
                <a:spcPts val="0"/>
              </a:spcBef>
              <a:spcAft>
                <a:spcPts val="0"/>
              </a:spcAft>
              <a:buFont typeface="+mj-lt"/>
              <a:buAutoNum type="arabicPeriod"/>
              <a:defRPr/>
            </a:pPr>
            <a:r>
              <a:rPr lang="en-US" noProof="0" dirty="0" smtClean="0"/>
              <a:t>Purpose </a:t>
            </a:r>
            <a:r>
              <a:rPr lang="en-US" noProof="0" dirty="0" smtClean="0"/>
              <a:t>: </a:t>
            </a:r>
            <a:r>
              <a:rPr lang="en-US" dirty="0"/>
              <a:t>Specified, explicit and legitimate purposes. </a:t>
            </a:r>
            <a:r>
              <a:rPr lang="en-US" noProof="0" dirty="0" smtClean="0"/>
              <a:t>For the purpose the data  is used for </a:t>
            </a:r>
            <a:r>
              <a:rPr lang="en-US" noProof="0" dirty="0" smtClean="0">
                <a:sym typeface="Wingdings" panose="05000000000000000000" pitchFamily="2" charset="2"/>
              </a:rPr>
              <a:t> if new purpose, new consent to be requested and obtained prior to </a:t>
            </a:r>
            <a:r>
              <a:rPr lang="en-US" noProof="0" dirty="0" err="1" smtClean="0">
                <a:sym typeface="Wingdings" panose="05000000000000000000" pitchFamily="2" charset="2"/>
              </a:rPr>
              <a:t>utilising</a:t>
            </a:r>
            <a:r>
              <a:rPr lang="en-US" noProof="0" dirty="0" smtClean="0">
                <a:sym typeface="Wingdings" panose="05000000000000000000" pitchFamily="2" charset="2"/>
              </a:rPr>
              <a:t> the already</a:t>
            </a:r>
            <a:r>
              <a:rPr lang="en-US" baseline="0" noProof="0" dirty="0" smtClean="0">
                <a:sym typeface="Wingdings" panose="05000000000000000000" pitchFamily="2" charset="2"/>
              </a:rPr>
              <a:t> collected data for the new purpose</a:t>
            </a:r>
          </a:p>
          <a:p>
            <a:pPr marL="226017" indent="-226017" defTabSz="904067" fontAlgn="auto">
              <a:spcBef>
                <a:spcPts val="0"/>
              </a:spcBef>
              <a:spcAft>
                <a:spcPts val="0"/>
              </a:spcAft>
              <a:buFont typeface="+mj-lt"/>
              <a:buAutoNum type="arabicPeriod"/>
              <a:defRPr/>
            </a:pPr>
            <a:r>
              <a:rPr lang="en-US" baseline="0" noProof="0" dirty="0" smtClean="0">
                <a:sym typeface="Wingdings" panose="05000000000000000000" pitchFamily="2" charset="2"/>
              </a:rPr>
              <a:t>Info needs to be limited to its ultimate purpose</a:t>
            </a:r>
          </a:p>
          <a:p>
            <a:pPr marL="226017" indent="-226017" defTabSz="904067" fontAlgn="auto">
              <a:spcBef>
                <a:spcPts val="0"/>
              </a:spcBef>
              <a:spcAft>
                <a:spcPts val="0"/>
              </a:spcAft>
              <a:buFont typeface="+mj-lt"/>
              <a:buAutoNum type="arabicPeriod"/>
              <a:defRPr/>
            </a:pPr>
            <a:r>
              <a:rPr lang="en-US" baseline="0" noProof="0" dirty="0" smtClean="0">
                <a:sym typeface="Wingdings" panose="05000000000000000000" pitchFamily="2" charset="2"/>
              </a:rPr>
              <a:t>Undertake </a:t>
            </a:r>
            <a:r>
              <a:rPr lang="en-US" baseline="0" noProof="0" dirty="0" smtClean="0">
                <a:sym typeface="Wingdings" panose="05000000000000000000" pitchFamily="2" charset="2"/>
              </a:rPr>
              <a:t>reasonable steps to ensure that inaccurate PD  are erased or rectified without </a:t>
            </a:r>
            <a:r>
              <a:rPr lang="en-US" baseline="0" noProof="0" dirty="0" smtClean="0">
                <a:sym typeface="Wingdings" panose="05000000000000000000" pitchFamily="2" charset="2"/>
              </a:rPr>
              <a:t>delay</a:t>
            </a:r>
          </a:p>
          <a:p>
            <a:pPr marL="226017" indent="-226017" defTabSz="904067" fontAlgn="auto">
              <a:spcBef>
                <a:spcPts val="0"/>
              </a:spcBef>
              <a:spcAft>
                <a:spcPts val="0"/>
              </a:spcAft>
              <a:buFont typeface="+mj-lt"/>
              <a:buAutoNum type="arabicPeriod"/>
              <a:defRPr/>
            </a:pPr>
            <a:r>
              <a:rPr lang="en-US" baseline="0" noProof="0" dirty="0" smtClean="0">
                <a:sym typeface="Wingdings" panose="05000000000000000000" pitchFamily="2" charset="2"/>
              </a:rPr>
              <a:t>Storage must be for a strict minimum : again in line with the purpose and in conformity with legal requirements</a:t>
            </a:r>
            <a:endParaRPr lang="en-US" baseline="0" noProof="0" dirty="0" smtClean="0">
              <a:sym typeface="Wingdings" panose="05000000000000000000" pitchFamily="2" charset="2"/>
            </a:endParaRPr>
          </a:p>
          <a:p>
            <a:pPr marL="226017" indent="-226017" defTabSz="904067" fontAlgn="auto">
              <a:spcBef>
                <a:spcPts val="0"/>
              </a:spcBef>
              <a:spcAft>
                <a:spcPts val="0"/>
              </a:spcAft>
              <a:buFont typeface="+mj-lt"/>
              <a:buAutoNum type="arabicPeriod"/>
              <a:defRPr/>
            </a:pPr>
            <a:r>
              <a:rPr lang="en-US" noProof="0" dirty="0" smtClean="0"/>
              <a:t>Appropriate</a:t>
            </a:r>
            <a:r>
              <a:rPr lang="en-US" baseline="0" noProof="0" dirty="0" smtClean="0"/>
              <a:t> security measures taken to limit access to PD</a:t>
            </a:r>
          </a:p>
          <a:p>
            <a:pPr marL="226017" indent="-226017" defTabSz="904067" fontAlgn="auto">
              <a:spcBef>
                <a:spcPts val="0"/>
              </a:spcBef>
              <a:spcAft>
                <a:spcPts val="0"/>
              </a:spcAft>
              <a:buFont typeface="+mj-lt"/>
              <a:buAutoNum type="arabicPeriod"/>
              <a:defRPr/>
            </a:pPr>
            <a:r>
              <a:rPr lang="en-US" baseline="0" noProof="0" dirty="0" smtClean="0"/>
              <a:t>Obligation to be compliant but to prove as well : data register </a:t>
            </a:r>
            <a:r>
              <a:rPr lang="en-US" baseline="0" noProof="0" dirty="0" smtClean="0">
                <a:sym typeface="Wingdings" panose="05000000000000000000" pitchFamily="2" charset="2"/>
              </a:rPr>
              <a:t> this leads to 2 concepts </a:t>
            </a:r>
          </a:p>
          <a:p>
            <a:pPr marL="683217" lvl="1" indent="-226017" defTabSz="904067" fontAlgn="auto">
              <a:spcBef>
                <a:spcPts val="0"/>
              </a:spcBef>
              <a:spcAft>
                <a:spcPts val="0"/>
              </a:spcAft>
              <a:buFont typeface="+mj-lt"/>
              <a:buAutoNum type="arabicPeriod"/>
              <a:defRPr/>
            </a:pPr>
            <a:r>
              <a:rPr lang="en-US" baseline="0" noProof="0" dirty="0" smtClean="0">
                <a:sym typeface="Wingdings" panose="05000000000000000000" pitchFamily="2" charset="2"/>
              </a:rPr>
              <a:t>Privacy by design : measures to guarantee data security</a:t>
            </a:r>
          </a:p>
          <a:p>
            <a:pPr marL="683217" lvl="1" indent="-226017" defTabSz="904067" fontAlgn="auto">
              <a:spcBef>
                <a:spcPts val="0"/>
              </a:spcBef>
              <a:spcAft>
                <a:spcPts val="0"/>
              </a:spcAft>
              <a:buFont typeface="+mj-lt"/>
              <a:buAutoNum type="arabicPeriod"/>
              <a:defRPr/>
            </a:pPr>
            <a:r>
              <a:rPr lang="en-US" baseline="0" noProof="0" dirty="0" smtClean="0">
                <a:sym typeface="Wingdings" panose="05000000000000000000" pitchFamily="2" charset="2"/>
              </a:rPr>
              <a:t>Privacy by default : par </a:t>
            </a:r>
            <a:r>
              <a:rPr lang="en-US" baseline="0" noProof="0" dirty="0" err="1" smtClean="0">
                <a:sym typeface="Wingdings" panose="05000000000000000000" pitchFamily="2" charset="2"/>
              </a:rPr>
              <a:t>défaut</a:t>
            </a:r>
            <a:r>
              <a:rPr lang="en-US" baseline="0" noProof="0" dirty="0" smtClean="0">
                <a:sym typeface="Wingdings" panose="05000000000000000000" pitchFamily="2" charset="2"/>
              </a:rPr>
              <a:t> </a:t>
            </a:r>
            <a:r>
              <a:rPr lang="en-US" baseline="0" noProof="0" dirty="0" err="1" smtClean="0">
                <a:sym typeface="Wingdings" panose="05000000000000000000" pitchFamily="2" charset="2"/>
              </a:rPr>
              <a:t>seules</a:t>
            </a:r>
            <a:r>
              <a:rPr lang="en-US" baseline="0" noProof="0" dirty="0" smtClean="0">
                <a:sym typeface="Wingdings" panose="05000000000000000000" pitchFamily="2" charset="2"/>
              </a:rPr>
              <a:t> les info </a:t>
            </a:r>
            <a:r>
              <a:rPr lang="en-US" baseline="0" noProof="0" dirty="0" err="1" smtClean="0">
                <a:sym typeface="Wingdings" panose="05000000000000000000" pitchFamily="2" charset="2"/>
              </a:rPr>
              <a:t>nécessaires</a:t>
            </a:r>
            <a:r>
              <a:rPr lang="en-US" baseline="0" noProof="0" dirty="0" smtClean="0">
                <a:sym typeface="Wingdings" panose="05000000000000000000" pitchFamily="2" charset="2"/>
              </a:rPr>
              <a:t> et </a:t>
            </a:r>
            <a:r>
              <a:rPr lang="en-US" baseline="0" noProof="0" dirty="0" err="1" smtClean="0">
                <a:sym typeface="Wingdings" panose="05000000000000000000" pitchFamily="2" charset="2"/>
              </a:rPr>
              <a:t>confirmes</a:t>
            </a:r>
            <a:r>
              <a:rPr lang="en-US" baseline="0" noProof="0" dirty="0" smtClean="0">
                <a:sym typeface="Wingdings" panose="05000000000000000000" pitchFamily="2" charset="2"/>
              </a:rPr>
              <a:t> à la </a:t>
            </a:r>
            <a:r>
              <a:rPr lang="en-US" baseline="0" noProof="0" dirty="0" err="1" smtClean="0">
                <a:sym typeface="Wingdings" panose="05000000000000000000" pitchFamily="2" charset="2"/>
              </a:rPr>
              <a:t>finalité</a:t>
            </a:r>
            <a:r>
              <a:rPr lang="en-US" baseline="0" noProof="0" dirty="0" smtClean="0">
                <a:sym typeface="Wingdings" panose="05000000000000000000" pitchFamily="2" charset="2"/>
              </a:rPr>
              <a:t> du </a:t>
            </a:r>
            <a:r>
              <a:rPr lang="en-US" baseline="0" noProof="0" dirty="0" err="1" smtClean="0">
                <a:sym typeface="Wingdings" panose="05000000000000000000" pitchFamily="2" charset="2"/>
              </a:rPr>
              <a:t>traitement</a:t>
            </a:r>
            <a:r>
              <a:rPr lang="en-US" baseline="0" noProof="0" dirty="0" smtClean="0">
                <a:sym typeface="Wingdings" panose="05000000000000000000" pitchFamily="2" charset="2"/>
              </a:rPr>
              <a:t> </a:t>
            </a:r>
            <a:r>
              <a:rPr lang="en-US" baseline="0" noProof="0" dirty="0" err="1" smtClean="0">
                <a:sym typeface="Wingdings" panose="05000000000000000000" pitchFamily="2" charset="2"/>
              </a:rPr>
              <a:t>sont</a:t>
            </a:r>
            <a:r>
              <a:rPr lang="en-US" baseline="0" noProof="0" dirty="0" smtClean="0">
                <a:sym typeface="Wingdings" panose="05000000000000000000" pitchFamily="2" charset="2"/>
              </a:rPr>
              <a:t> </a:t>
            </a:r>
            <a:r>
              <a:rPr lang="en-US" baseline="0" noProof="0" dirty="0" err="1" smtClean="0">
                <a:sym typeface="Wingdings" panose="05000000000000000000" pitchFamily="2" charset="2"/>
              </a:rPr>
              <a:t>collectées</a:t>
            </a:r>
            <a:r>
              <a:rPr lang="en-US" baseline="0" noProof="0" dirty="0" smtClean="0">
                <a:sym typeface="Wingdings" panose="05000000000000000000" pitchFamily="2" charset="2"/>
              </a:rPr>
              <a:t> et </a:t>
            </a:r>
            <a:r>
              <a:rPr lang="en-US" baseline="0" noProof="0" dirty="0" err="1" smtClean="0">
                <a:sym typeface="Wingdings" panose="05000000000000000000" pitchFamily="2" charset="2"/>
              </a:rPr>
              <a:t>utilisées</a:t>
            </a:r>
            <a:endParaRPr lang="en-US" baseline="0" noProof="0" dirty="0" smtClean="0"/>
          </a:p>
          <a:p>
            <a:pPr marL="226017" indent="-226017" defTabSz="904067" fontAlgn="auto">
              <a:spcBef>
                <a:spcPts val="0"/>
              </a:spcBef>
              <a:spcAft>
                <a:spcPts val="0"/>
              </a:spcAft>
              <a:buFont typeface="+mj-lt"/>
              <a:buAutoNum type="arabicPeriod"/>
              <a:defRPr/>
            </a:pPr>
            <a:endParaRPr lang="en-US" noProof="0" dirty="0" smtClean="0"/>
          </a:p>
          <a:p>
            <a:pPr defTabSz="904067" fontAlgn="auto">
              <a:spcBef>
                <a:spcPts val="0"/>
              </a:spcBef>
              <a:spcAft>
                <a:spcPts val="0"/>
              </a:spcAft>
              <a:defRPr/>
            </a:pPr>
            <a:endParaRPr lang="en-US" noProof="0" dirty="0" smtClean="0"/>
          </a:p>
        </p:txBody>
      </p:sp>
      <p:sp>
        <p:nvSpPr>
          <p:cNvPr id="4" name="Slide Number Placeholder 3"/>
          <p:cNvSpPr>
            <a:spLocks noGrp="1"/>
          </p:cNvSpPr>
          <p:nvPr>
            <p:ph type="sldNum" sz="quarter" idx="10"/>
          </p:nvPr>
        </p:nvSpPr>
        <p:spPr/>
        <p:txBody>
          <a:bodyPr/>
          <a:lstStyle/>
          <a:p>
            <a:fld id="{E3F0D312-C73D-45AA-A1B6-D840C382F071}" type="slidenum">
              <a:rPr lang="en-GB" smtClean="0"/>
              <a:pPr/>
              <a:t>8</a:t>
            </a:fld>
            <a:endParaRPr lang="en-GB"/>
          </a:p>
        </p:txBody>
      </p:sp>
    </p:spTree>
    <p:extLst>
      <p:ext uri="{BB962C8B-B14F-4D97-AF65-F5344CB8AC3E}">
        <p14:creationId xmlns:p14="http://schemas.microsoft.com/office/powerpoint/2010/main" val="938648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2" indent="-457200" algn="l" defTabSz="914400" rtl="0" eaLnBrk="1" fontAlgn="base" latinLnBrk="0" hangingPunct="1">
              <a:lnSpc>
                <a:spcPct val="100000"/>
              </a:lnSpc>
              <a:spcBef>
                <a:spcPct val="30000"/>
              </a:spcBef>
              <a:spcAft>
                <a:spcPct val="0"/>
              </a:spcAft>
              <a:buClrTx/>
              <a:buSzTx/>
              <a:buFontTx/>
              <a:buAutoNum type="arabicPeriod"/>
              <a:tabLst/>
              <a:defRPr/>
            </a:pPr>
            <a:r>
              <a:rPr lang="en-US" sz="2000" dirty="0" smtClean="0"/>
              <a:t>without fear of any negative</a:t>
            </a:r>
            <a:r>
              <a:rPr lang="en-US" sz="2000" baseline="0" dirty="0" smtClean="0"/>
              <a:t> </a:t>
            </a:r>
            <a:r>
              <a:rPr lang="en-US" sz="2000" dirty="0" smtClean="0"/>
              <a:t>consequences if no consent is given or if consent</a:t>
            </a:r>
            <a:r>
              <a:rPr lang="en-US" sz="2000" baseline="0" dirty="0" smtClean="0"/>
              <a:t> is withdrawn</a:t>
            </a:r>
            <a:endParaRPr lang="en-US" sz="2000" dirty="0" smtClean="0"/>
          </a:p>
          <a:p>
            <a:pPr marL="457200" marR="0" lvl="2" indent="-457200" algn="l" defTabSz="914400" rtl="0" eaLnBrk="1" fontAlgn="base" latinLnBrk="0" hangingPunct="1">
              <a:lnSpc>
                <a:spcPct val="100000"/>
              </a:lnSpc>
              <a:spcBef>
                <a:spcPct val="30000"/>
              </a:spcBef>
              <a:spcAft>
                <a:spcPct val="0"/>
              </a:spcAft>
              <a:buClrTx/>
              <a:buSzTx/>
              <a:buFontTx/>
              <a:buAutoNum type="arabicPeriod"/>
              <a:tabLst/>
              <a:defRPr/>
            </a:pPr>
            <a:r>
              <a:rPr lang="en-US" sz="2000" i="0" dirty="0" smtClean="0"/>
              <a:t>In relation to the purpose of the data</a:t>
            </a:r>
            <a:r>
              <a:rPr lang="en-US" sz="2000" i="0" baseline="0" dirty="0" smtClean="0"/>
              <a:t> processing – no general consent can be given / 1 consent for 1 purpose</a:t>
            </a:r>
          </a:p>
          <a:p>
            <a:pPr marL="457200" marR="0" lvl="2" indent="-457200" algn="l" defTabSz="914400" rtl="0" eaLnBrk="1" fontAlgn="base" latinLnBrk="0" hangingPunct="1">
              <a:lnSpc>
                <a:spcPct val="100000"/>
              </a:lnSpc>
              <a:spcBef>
                <a:spcPct val="30000"/>
              </a:spcBef>
              <a:spcAft>
                <a:spcPct val="0"/>
              </a:spcAft>
              <a:buClrTx/>
              <a:buSzTx/>
              <a:buFontTx/>
              <a:buAutoNum type="arabicPeriod"/>
              <a:tabLst/>
              <a:defRPr/>
            </a:pPr>
            <a:r>
              <a:rPr lang="en-US" sz="2000" i="0" dirty="0" smtClean="0"/>
              <a:t>DS must be</a:t>
            </a:r>
            <a:r>
              <a:rPr lang="en-US" sz="2000" i="0" baseline="0" dirty="0" smtClean="0"/>
              <a:t> aware of the identity of the processor and the purpose and the right to withdraw consent at any time</a:t>
            </a:r>
          </a:p>
          <a:p>
            <a:pPr marL="457200" marR="0" lvl="2" indent="-457200" algn="l" defTabSz="914400" rtl="0" eaLnBrk="1" fontAlgn="base" latinLnBrk="0" hangingPunct="1">
              <a:lnSpc>
                <a:spcPct val="100000"/>
              </a:lnSpc>
              <a:spcBef>
                <a:spcPct val="30000"/>
              </a:spcBef>
              <a:spcAft>
                <a:spcPct val="0"/>
              </a:spcAft>
              <a:buClrTx/>
              <a:buSzTx/>
              <a:buFontTx/>
              <a:buAutoNum type="arabicPeriod"/>
              <a:tabLst/>
              <a:defRPr/>
            </a:pPr>
            <a:r>
              <a:rPr lang="en-US" sz="2000" i="0" baseline="0" dirty="0" smtClean="0"/>
              <a:t>From the consent it must be clear that the DS did in fact want to given consent for such specific processing</a:t>
            </a:r>
          </a:p>
          <a:p>
            <a:pPr marL="457200" marR="0" lvl="2" indent="-457200" algn="l" defTabSz="914400" rtl="0" eaLnBrk="1" fontAlgn="base" latinLnBrk="0" hangingPunct="1">
              <a:lnSpc>
                <a:spcPct val="100000"/>
              </a:lnSpc>
              <a:spcBef>
                <a:spcPct val="30000"/>
              </a:spcBef>
              <a:spcAft>
                <a:spcPct val="0"/>
              </a:spcAft>
              <a:buClrTx/>
              <a:buSzTx/>
              <a:buFontTx/>
              <a:buAutoNum type="arabicPeriod"/>
              <a:tabLst/>
              <a:defRPr/>
            </a:pPr>
            <a:r>
              <a:rPr lang="en-US" sz="2000" i="0" baseline="0" dirty="0" smtClean="0"/>
              <a:t>Consent can be given orally, but poses a problem in terms of burden of proof</a:t>
            </a:r>
            <a:endParaRPr lang="en-US" sz="2000" i="0" dirty="0" smtClean="0"/>
          </a:p>
          <a:p>
            <a:endParaRPr lang="en-US" noProof="0" dirty="0" smtClean="0"/>
          </a:p>
          <a:p>
            <a:r>
              <a:rPr lang="en-US" noProof="0" dirty="0" smtClean="0"/>
              <a:t>Explicit </a:t>
            </a:r>
            <a:r>
              <a:rPr lang="en-US" noProof="0" dirty="0" smtClean="0"/>
              <a:t>for the data being</a:t>
            </a:r>
            <a:r>
              <a:rPr lang="en-US" baseline="0" noProof="0" dirty="0" smtClean="0"/>
              <a:t> collected : clear affirmative action (a positive opt-in). In no way can consent be inferred from silence, pre-ticked boxes or inactivity. </a:t>
            </a:r>
          </a:p>
          <a:p>
            <a:r>
              <a:rPr lang="en-US" baseline="0" noProof="0" dirty="0" smtClean="0"/>
              <a:t>Provide clear and easy opt-out possibility</a:t>
            </a:r>
          </a:p>
          <a:p>
            <a:r>
              <a:rPr lang="en-US" baseline="0" noProof="0" dirty="0" smtClean="0"/>
              <a:t>No obligation to automatically “repaper” or refresh all existing consents. However, make sure these consents meet the GDPR standard on being specific, granular, clear, prominent, opt-in, properly documented and easily </a:t>
            </a:r>
            <a:r>
              <a:rPr lang="en-US" baseline="0" noProof="0" dirty="0" smtClean="0"/>
              <a:t>withdrawn</a:t>
            </a:r>
          </a:p>
          <a:p>
            <a:r>
              <a:rPr lang="en-US" baseline="0" noProof="0" dirty="0" smtClean="0"/>
              <a:t>GDPR does not contain a transition period -&gt; To check whether consent already received prior to GDPR for processing activities ongoing, is GDPR proof – if not, then consent needs to be asked again</a:t>
            </a:r>
            <a:endParaRPr lang="en-US" baseline="0" noProof="0" dirty="0" smtClean="0"/>
          </a:p>
        </p:txBody>
      </p:sp>
      <p:sp>
        <p:nvSpPr>
          <p:cNvPr id="4" name="Slide Number Placeholder 3"/>
          <p:cNvSpPr>
            <a:spLocks noGrp="1"/>
          </p:cNvSpPr>
          <p:nvPr>
            <p:ph type="sldNum" sz="quarter" idx="10"/>
          </p:nvPr>
        </p:nvSpPr>
        <p:spPr/>
        <p:txBody>
          <a:bodyPr/>
          <a:lstStyle/>
          <a:p>
            <a:fld id="{E3F0D312-C73D-45AA-A1B6-D840C382F071}" type="slidenum">
              <a:rPr lang="en-GB" smtClean="0"/>
              <a:pPr/>
              <a:t>9</a:t>
            </a:fld>
            <a:endParaRPr lang="en-GB"/>
          </a:p>
        </p:txBody>
      </p:sp>
    </p:spTree>
    <p:extLst>
      <p:ext uri="{BB962C8B-B14F-4D97-AF65-F5344CB8AC3E}">
        <p14:creationId xmlns:p14="http://schemas.microsoft.com/office/powerpoint/2010/main" val="938648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indent="0">
              <a:buNone/>
            </a:pPr>
            <a:endParaRPr lang="nl-BE" dirty="0"/>
          </a:p>
        </p:txBody>
      </p:sp>
      <p:sp>
        <p:nvSpPr>
          <p:cNvPr id="4" name="Slide Number Placeholder 3"/>
          <p:cNvSpPr>
            <a:spLocks noGrp="1"/>
          </p:cNvSpPr>
          <p:nvPr>
            <p:ph type="sldNum" sz="quarter" idx="10"/>
          </p:nvPr>
        </p:nvSpPr>
        <p:spPr/>
        <p:txBody>
          <a:bodyPr/>
          <a:lstStyle/>
          <a:p>
            <a:fld id="{E3F0D312-C73D-45AA-A1B6-D840C382F071}" type="slidenum">
              <a:rPr lang="en-GB" smtClean="0"/>
              <a:pPr/>
              <a:t>10</a:t>
            </a:fld>
            <a:endParaRPr lang="en-GB"/>
          </a:p>
        </p:txBody>
      </p:sp>
    </p:spTree>
    <p:extLst>
      <p:ext uri="{BB962C8B-B14F-4D97-AF65-F5344CB8AC3E}">
        <p14:creationId xmlns:p14="http://schemas.microsoft.com/office/powerpoint/2010/main" val="2421507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226017" indent="-226017">
              <a:buAutoNum type="arabicPeriod"/>
            </a:pPr>
            <a:r>
              <a:rPr lang="en-US" dirty="0" smtClean="0"/>
              <a:t>Concise, understandable, easy access, clear language / free of charge</a:t>
            </a:r>
            <a:endParaRPr lang="en-US" baseline="0" dirty="0" smtClean="0"/>
          </a:p>
          <a:p>
            <a:pPr marL="226017" indent="-226017">
              <a:buAutoNum type="arabicPeriod"/>
            </a:pPr>
            <a:r>
              <a:rPr lang="en-US" dirty="0" smtClean="0"/>
              <a:t>allowing </a:t>
            </a:r>
            <a:r>
              <a:rPr lang="en-US" dirty="0" smtClean="0"/>
              <a:t>individuals to access their PD so that they are aware of and can verify the lawfulness of the processing / individuals will have the right to obtain:</a:t>
            </a:r>
            <a:r>
              <a:rPr lang="en-US" baseline="0" dirty="0" smtClean="0"/>
              <a:t> </a:t>
            </a:r>
            <a:r>
              <a:rPr lang="en-US" dirty="0" smtClean="0"/>
              <a:t>confirmation that their data is being processed;</a:t>
            </a:r>
            <a:r>
              <a:rPr lang="en-US" baseline="0" dirty="0" smtClean="0"/>
              <a:t> </a:t>
            </a:r>
            <a:r>
              <a:rPr lang="en-US" dirty="0" smtClean="0"/>
              <a:t>access to their personal data; and</a:t>
            </a:r>
            <a:r>
              <a:rPr lang="en-US" baseline="0" dirty="0" smtClean="0"/>
              <a:t> </a:t>
            </a:r>
            <a:r>
              <a:rPr lang="en-US" dirty="0" smtClean="0"/>
              <a:t>supplementary information (privacy notice</a:t>
            </a:r>
            <a:r>
              <a:rPr lang="en-US" dirty="0" smtClean="0"/>
              <a:t>)</a:t>
            </a:r>
          </a:p>
          <a:p>
            <a:pPr marL="226017" marR="0" indent="-226017" algn="l" defTabSz="914400" rtl="0" eaLnBrk="1" fontAlgn="base" latinLnBrk="0" hangingPunct="1">
              <a:lnSpc>
                <a:spcPct val="100000"/>
              </a:lnSpc>
              <a:spcBef>
                <a:spcPct val="30000"/>
              </a:spcBef>
              <a:spcAft>
                <a:spcPct val="0"/>
              </a:spcAft>
              <a:buClrTx/>
              <a:buSzTx/>
              <a:buFontTx/>
              <a:buAutoNum type="arabicPeriod"/>
              <a:tabLst/>
              <a:defRPr/>
            </a:pPr>
            <a:r>
              <a:rPr lang="en-US" dirty="0" smtClean="0"/>
              <a:t>DS can object to proposed processing or to ongoing</a:t>
            </a:r>
            <a:r>
              <a:rPr lang="en-US" baseline="0" dirty="0" smtClean="0"/>
              <a:t> processing and to object to direct marketing or statistic processing / has to be motivated. </a:t>
            </a:r>
            <a:r>
              <a:rPr lang="en-US" dirty="0" smtClean="0"/>
              <a:t>object to:</a:t>
            </a:r>
            <a:r>
              <a:rPr lang="en-US" baseline="0" dirty="0" smtClean="0"/>
              <a:t> a) </a:t>
            </a:r>
            <a:r>
              <a:rPr lang="en-US" dirty="0" smtClean="0"/>
              <a:t>processing based on legitimate interests or the performance of a task in the public interest/exercise of official authority (including profiling); b) direct marketing (including profiling); and</a:t>
            </a:r>
            <a:r>
              <a:rPr lang="en-US" baseline="0" dirty="0" smtClean="0"/>
              <a:t> c) </a:t>
            </a:r>
            <a:r>
              <a:rPr lang="en-US" dirty="0" smtClean="0"/>
              <a:t>processing for purposes of scientific/historical research and statistics</a:t>
            </a:r>
          </a:p>
          <a:p>
            <a:pPr marL="226017" indent="-226017">
              <a:buAutoNum type="arabicPeriod"/>
            </a:pPr>
            <a:r>
              <a:rPr lang="en-US" dirty="0" smtClean="0"/>
              <a:t>Right to ‘block’ or suppress processing of personal data</a:t>
            </a:r>
            <a:r>
              <a:rPr lang="en-US" baseline="0" dirty="0" smtClean="0"/>
              <a:t> : </a:t>
            </a:r>
            <a:r>
              <a:rPr lang="en-US" dirty="0" smtClean="0"/>
              <a:t>you are permitted to store PD, but not further process it. You can retain just enough information about the individual to ensure that the restriction is respected in future (individual contests accuracy, no longer needed but</a:t>
            </a:r>
            <a:r>
              <a:rPr lang="en-US" baseline="0" dirty="0" smtClean="0"/>
              <a:t> required to establish, exercise or defend a legal claim</a:t>
            </a:r>
            <a:r>
              <a:rPr lang="en-US" dirty="0" smtClean="0"/>
              <a:t>.</a:t>
            </a:r>
            <a:endParaRPr lang="en-US" dirty="0" smtClean="0"/>
          </a:p>
          <a:p>
            <a:pPr marL="226017" indent="-226017">
              <a:buAutoNum type="arabicPeriod"/>
            </a:pPr>
            <a:r>
              <a:rPr lang="en-US" dirty="0" smtClean="0"/>
              <a:t>IF DS accepts processing :  entitled </a:t>
            </a:r>
            <a:r>
              <a:rPr lang="en-US" dirty="0" smtClean="0"/>
              <a:t>to </a:t>
            </a:r>
            <a:r>
              <a:rPr lang="en-US" dirty="0" smtClean="0"/>
              <a:t>verify PD</a:t>
            </a:r>
            <a:r>
              <a:rPr lang="en-US" baseline="0" dirty="0" smtClean="0"/>
              <a:t> held by data controller </a:t>
            </a:r>
          </a:p>
          <a:p>
            <a:pPr marL="226017" indent="-226017">
              <a:buAutoNum type="arabicPeriod"/>
            </a:pPr>
            <a:r>
              <a:rPr lang="en-US" dirty="0" smtClean="0"/>
              <a:t>have </a:t>
            </a:r>
            <a:r>
              <a:rPr lang="en-US" dirty="0" smtClean="0"/>
              <a:t>personal data rectified if it is inaccurate or incomplete.</a:t>
            </a:r>
            <a:r>
              <a:rPr lang="en-US" baseline="0" dirty="0" smtClean="0"/>
              <a:t> </a:t>
            </a:r>
            <a:r>
              <a:rPr lang="en-US" dirty="0" smtClean="0"/>
              <a:t>If you have disclosed the personal data in question to third parties, you must inform them of the rectification where possible. You must also inform the individuals about the third parties to whom the data has been disclosed where </a:t>
            </a:r>
            <a:r>
              <a:rPr lang="en-US" dirty="0" smtClean="0"/>
              <a:t>appropriate</a:t>
            </a:r>
            <a:r>
              <a:rPr lang="en-US" baseline="0" dirty="0" smtClean="0"/>
              <a:t> + Erasure </a:t>
            </a:r>
            <a:r>
              <a:rPr lang="en-US" dirty="0" smtClean="0"/>
              <a:t>also </a:t>
            </a:r>
            <a:r>
              <a:rPr lang="en-US" dirty="0" smtClean="0"/>
              <a:t>known as ‘the right to be forgotten’</a:t>
            </a:r>
            <a:r>
              <a:rPr lang="en-US" baseline="0" dirty="0" smtClean="0"/>
              <a:t> - </a:t>
            </a:r>
            <a:r>
              <a:rPr lang="en-US" dirty="0" smtClean="0"/>
              <a:t>to enable an individual to request the deletion or removal of personal data.</a:t>
            </a:r>
            <a:r>
              <a:rPr lang="en-US" baseline="0" dirty="0" smtClean="0"/>
              <a:t> Such right is not absolute - </a:t>
            </a:r>
            <a:r>
              <a:rPr lang="en-US" dirty="0" smtClean="0"/>
              <a:t>there has to be absence of compelling reason for continued processing of the concerned PD (no longer necessary for the purpose, consent withdrawn, unlawfully</a:t>
            </a:r>
            <a:r>
              <a:rPr lang="en-US" baseline="0" dirty="0" smtClean="0"/>
              <a:t> processed)</a:t>
            </a:r>
            <a:r>
              <a:rPr lang="en-US" dirty="0" smtClean="0"/>
              <a:t>.</a:t>
            </a:r>
          </a:p>
          <a:p>
            <a:pPr marL="226017" indent="-226017">
              <a:buAutoNum type="arabicPeriod"/>
            </a:pPr>
            <a:r>
              <a:rPr lang="en-US" dirty="0" smtClean="0"/>
              <a:t>allows </a:t>
            </a:r>
            <a:r>
              <a:rPr lang="en-US" dirty="0" smtClean="0"/>
              <a:t>individuals to obtain and reuse their personal data for their own purposes across different services.</a:t>
            </a:r>
            <a:r>
              <a:rPr lang="en-US" baseline="0" dirty="0" smtClean="0"/>
              <a:t> </a:t>
            </a:r>
            <a:r>
              <a:rPr lang="en-US" dirty="0" smtClean="0"/>
              <a:t>It allows them to move, copy or transfer PD easily from one IT environment to another in a safe and secure way, without hindrance to </a:t>
            </a:r>
            <a:r>
              <a:rPr lang="en-US" dirty="0" smtClean="0"/>
              <a:t>usability</a:t>
            </a:r>
            <a:endParaRPr lang="en-US" dirty="0" smtClean="0"/>
          </a:p>
        </p:txBody>
      </p:sp>
      <p:sp>
        <p:nvSpPr>
          <p:cNvPr id="4" name="Slide Number Placeholder 3"/>
          <p:cNvSpPr>
            <a:spLocks noGrp="1"/>
          </p:cNvSpPr>
          <p:nvPr>
            <p:ph type="sldNum" sz="quarter" idx="10"/>
          </p:nvPr>
        </p:nvSpPr>
        <p:spPr/>
        <p:txBody>
          <a:bodyPr/>
          <a:lstStyle/>
          <a:p>
            <a:fld id="{E3F0D312-C73D-45AA-A1B6-D840C382F071}" type="slidenum">
              <a:rPr lang="en-GB" smtClean="0"/>
              <a:pPr/>
              <a:t>11</a:t>
            </a:fld>
            <a:endParaRPr lang="en-GB"/>
          </a:p>
        </p:txBody>
      </p:sp>
    </p:spTree>
    <p:extLst>
      <p:ext uri="{BB962C8B-B14F-4D97-AF65-F5344CB8AC3E}">
        <p14:creationId xmlns:p14="http://schemas.microsoft.com/office/powerpoint/2010/main" val="2421507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Master">
    <p:spTree>
      <p:nvGrpSpPr>
        <p:cNvPr id="1" name=""/>
        <p:cNvGrpSpPr/>
        <p:nvPr/>
      </p:nvGrpSpPr>
      <p:grpSpPr>
        <a:xfrm>
          <a:off x="0" y="0"/>
          <a:ext cx="0" cy="0"/>
          <a:chOff x="0" y="0"/>
          <a:chExt cx="0" cy="0"/>
        </a:xfrm>
      </p:grpSpPr>
      <p:sp>
        <p:nvSpPr>
          <p:cNvPr id="7" name="Rectangle 9"/>
          <p:cNvSpPr>
            <a:spLocks noGrp="1" noChangeArrowheads="1"/>
          </p:cNvSpPr>
          <p:nvPr>
            <p:ph type="ctrTitle" hasCustomPrompt="1"/>
          </p:nvPr>
        </p:nvSpPr>
        <p:spPr>
          <a:xfrm>
            <a:off x="495300" y="4123136"/>
            <a:ext cx="8915400" cy="822325"/>
          </a:xfrm>
          <a:prstGeom prst="rect">
            <a:avLst/>
          </a:prstGeom>
        </p:spPr>
        <p:txBody>
          <a:bodyPr lIns="0" tIns="0" rIns="0" bIns="0"/>
          <a:lstStyle>
            <a:lvl1pPr>
              <a:defRPr sz="2800" b="1" baseline="0">
                <a:solidFill>
                  <a:schemeClr val="tx1"/>
                </a:solidFill>
              </a:defRPr>
            </a:lvl1pPr>
          </a:lstStyle>
          <a:p>
            <a:r>
              <a:rPr lang="en-GB" noProof="0" dirty="0" smtClean="0"/>
              <a:t>Cover: 28 </a:t>
            </a:r>
            <a:r>
              <a:rPr lang="en-GB" noProof="0" dirty="0" err="1" smtClean="0"/>
              <a:t>pt</a:t>
            </a:r>
            <a:r>
              <a:rPr lang="en-GB" noProof="0" dirty="0" smtClean="0"/>
              <a:t> Arial Bold, 0.9 line spacing, max title is two lines. Title image is 3.75×9.75″ @300dpi</a:t>
            </a:r>
            <a:endParaRPr lang="en-GB" noProof="0" dirty="0"/>
          </a:p>
        </p:txBody>
      </p:sp>
      <p:sp>
        <p:nvSpPr>
          <p:cNvPr id="11" name="Subtitle 10"/>
          <p:cNvSpPr>
            <a:spLocks noGrp="1" noChangeArrowheads="1"/>
          </p:cNvSpPr>
          <p:nvPr>
            <p:ph type="subTitle" idx="1" hasCustomPrompt="1"/>
          </p:nvPr>
        </p:nvSpPr>
        <p:spPr>
          <a:xfrm>
            <a:off x="495300" y="5067300"/>
            <a:ext cx="8915400" cy="838200"/>
          </a:xfrm>
          <a:prstGeom prst="rect">
            <a:avLst/>
          </a:prstGeom>
        </p:spPr>
        <p:txBody>
          <a:bodyPr lIns="0" tIns="0" rIns="0" bIns="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500" baseline="0"/>
            </a:lvl1pPr>
          </a:lstStyle>
          <a:p>
            <a:r>
              <a:rPr lang="en-GB" noProof="0" dirty="0" smtClean="0"/>
              <a:t>Subtitle is 15 </a:t>
            </a:r>
            <a:r>
              <a:rPr lang="en-GB" noProof="0" dirty="0" err="1" smtClean="0"/>
              <a:t>pt</a:t>
            </a:r>
            <a:r>
              <a:rPr lang="en-GB" noProof="0" dirty="0" smtClean="0"/>
              <a:t> Arial, 0.9 line spacing, max subtitle is four lines. Edit the Cover Master slide to change the image on the cover page: Go to the View tab and click on Slide Master; Click Cover Master layout; right-click on the picture, select “Change Picture” from the drop down menu. Select image or data ribbon from appropriate image library.</a:t>
            </a:r>
          </a:p>
        </p:txBody>
      </p:sp>
      <p:sp>
        <p:nvSpPr>
          <p:cNvPr id="12" name="Rectangle 12"/>
          <p:cNvSpPr>
            <a:spLocks noChangeArrowheads="1"/>
          </p:cNvSpPr>
          <p:nvPr userDrawn="1"/>
        </p:nvSpPr>
        <p:spPr bwMode="auto">
          <a:xfrm>
            <a:off x="495300" y="5921828"/>
            <a:ext cx="7331471" cy="759451"/>
          </a:xfrm>
          <a:prstGeom prst="rect">
            <a:avLst/>
          </a:prstGeom>
          <a:noFill/>
          <a:ln w="9525">
            <a:noFill/>
            <a:miter lim="800000"/>
            <a:headEnd/>
            <a:tailEnd/>
          </a:ln>
        </p:spPr>
        <p:txBody>
          <a:bodyPr lIns="0" tIns="0" rIns="0" bIns="0" anchor="b"/>
          <a:lstStyle/>
          <a:p>
            <a:pPr>
              <a:lnSpc>
                <a:spcPts val="1200"/>
              </a:lnSpc>
            </a:pPr>
            <a:endParaRPr lang="en-GB" sz="900" noProof="0" dirty="0">
              <a:solidFill>
                <a:schemeClr val="tx1"/>
              </a:solidFill>
            </a:endParaRPr>
          </a:p>
        </p:txBody>
      </p:sp>
      <p:pic>
        <p:nvPicPr>
          <p:cNvPr id="9" name="Picture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519695" y="6080753"/>
            <a:ext cx="885375" cy="575131"/>
          </a:xfrm>
          <a:prstGeom prst="rect">
            <a:avLst/>
          </a:prstGeom>
        </p:spPr>
      </p:pic>
      <p:sp>
        <p:nvSpPr>
          <p:cNvPr id="13" name="Rectangle 12"/>
          <p:cNvSpPr/>
          <p:nvPr userDrawn="1"/>
        </p:nvSpPr>
        <p:spPr bwMode="auto">
          <a:xfrm>
            <a:off x="495300" y="460375"/>
            <a:ext cx="8915400" cy="3425826"/>
          </a:xfrm>
          <a:prstGeom prst="rect">
            <a:avLst/>
          </a:prstGeom>
          <a:blipFill>
            <a:blip r:embed="rId3" cstate="email">
              <a:extLst>
                <a:ext uri="{28A0092B-C50C-407E-A947-70E740481C1C}">
                  <a14:useLocalDpi xmlns:a14="http://schemas.microsoft.com/office/drawing/2010/main"/>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08" charset="-128"/>
            </a:endParaRPr>
          </a:p>
        </p:txBody>
      </p:sp>
    </p:spTree>
    <p:extLst>
      <p:ext uri="{BB962C8B-B14F-4D97-AF65-F5344CB8AC3E}">
        <p14:creationId xmlns:p14="http://schemas.microsoft.com/office/powerpoint/2010/main" val="22720510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Conten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3" name="Content Placeholder 2"/>
          <p:cNvSpPr>
            <a:spLocks noGrp="1"/>
          </p:cNvSpPr>
          <p:nvPr>
            <p:ph sz="half" idx="1"/>
          </p:nvPr>
        </p:nvSpPr>
        <p:spPr>
          <a:xfrm>
            <a:off x="495300" y="1144588"/>
            <a:ext cx="4375150" cy="495141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393375771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Conten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4" name="Content Placeholder 3"/>
          <p:cNvSpPr>
            <a:spLocks noGrp="1"/>
          </p:cNvSpPr>
          <p:nvPr>
            <p:ph sz="half" idx="2"/>
          </p:nvPr>
        </p:nvSpPr>
        <p:spPr>
          <a:xfrm>
            <a:off x="5035550" y="1144588"/>
            <a:ext cx="4375150" cy="495141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259776759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with Subhead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00" y="1143224"/>
            <a:ext cx="4376870" cy="444277"/>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495300" y="1822174"/>
            <a:ext cx="4376870"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Text Placeholder 4"/>
          <p:cNvSpPr>
            <a:spLocks noGrp="1"/>
          </p:cNvSpPr>
          <p:nvPr>
            <p:ph type="body" sz="quarter" idx="3"/>
          </p:nvPr>
        </p:nvSpPr>
        <p:spPr>
          <a:xfrm>
            <a:off x="5032111" y="1143224"/>
            <a:ext cx="4378590" cy="444277"/>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5032111" y="1822174"/>
            <a:ext cx="4378590"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Title 1"/>
          <p:cNvSpPr>
            <a:spLocks noGrp="1"/>
          </p:cNvSpPr>
          <p:nvPr>
            <p:ph type="title"/>
          </p:nvPr>
        </p:nvSpPr>
        <p:spPr>
          <a:xfrm>
            <a:off x="495300" y="304800"/>
            <a:ext cx="8915400" cy="520700"/>
          </a:xfrm>
        </p:spPr>
        <p:txBody>
          <a:bodyPr/>
          <a:lstStyle/>
          <a:p>
            <a:r>
              <a:rPr lang="en-US" noProof="0" smtClean="0"/>
              <a:t>Click to edit Master title style</a:t>
            </a:r>
            <a:endParaRPr lang="en-GB" noProof="0" dirty="0"/>
          </a:p>
        </p:txBody>
      </p:sp>
    </p:spTree>
    <p:extLst>
      <p:ext uri="{BB962C8B-B14F-4D97-AF65-F5344CB8AC3E}">
        <p14:creationId xmlns:p14="http://schemas.microsoft.com/office/powerpoint/2010/main" val="16884261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Subhead and Cont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00" y="1143224"/>
            <a:ext cx="4376870" cy="444277"/>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495300" y="1822174"/>
            <a:ext cx="4376870"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Text Placeholder 4"/>
          <p:cNvSpPr>
            <a:spLocks noGrp="1"/>
          </p:cNvSpPr>
          <p:nvPr>
            <p:ph type="body" sz="quarter" idx="3"/>
          </p:nvPr>
        </p:nvSpPr>
        <p:spPr>
          <a:xfrm>
            <a:off x="5032111" y="1143224"/>
            <a:ext cx="4378590" cy="444277"/>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5032111" y="1822174"/>
            <a:ext cx="4378590"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Title 1"/>
          <p:cNvSpPr>
            <a:spLocks noGrp="1"/>
          </p:cNvSpPr>
          <p:nvPr>
            <p:ph type="title"/>
          </p:nvPr>
        </p:nvSpPr>
        <p:spPr>
          <a:xfrm>
            <a:off x="495300" y="304800"/>
            <a:ext cx="8915400" cy="520700"/>
          </a:xfrm>
        </p:spPr>
        <p:txBody>
          <a:bodyPr/>
          <a:lstStyle/>
          <a:p>
            <a:r>
              <a:rPr lang="en-US" noProof="0" smtClean="0"/>
              <a:t>Click to edit Master title style</a:t>
            </a:r>
            <a:endParaRPr lang="en-GB" noProof="0" dirty="0"/>
          </a:p>
        </p:txBody>
      </p:sp>
    </p:spTree>
    <p:extLst>
      <p:ext uri="{BB962C8B-B14F-4D97-AF65-F5344CB8AC3E}">
        <p14:creationId xmlns:p14="http://schemas.microsoft.com/office/powerpoint/2010/main" val="35305340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head Content Left Only">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00" y="1143224"/>
            <a:ext cx="4376870" cy="444277"/>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495300" y="1822174"/>
            <a:ext cx="4376870"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Title 1"/>
          <p:cNvSpPr>
            <a:spLocks noGrp="1"/>
          </p:cNvSpPr>
          <p:nvPr>
            <p:ph type="title"/>
          </p:nvPr>
        </p:nvSpPr>
        <p:spPr>
          <a:xfrm>
            <a:off x="495300" y="304800"/>
            <a:ext cx="8915400" cy="520700"/>
          </a:xfrm>
        </p:spPr>
        <p:txBody>
          <a:bodyPr/>
          <a:lstStyle/>
          <a:p>
            <a:r>
              <a:rPr lang="en-US" noProof="0" smtClean="0"/>
              <a:t>Click to edit Master title style</a:t>
            </a:r>
            <a:endParaRPr lang="en-GB" noProof="0"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 Content Right Only">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5032111" y="1143224"/>
            <a:ext cx="4378590" cy="444277"/>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5032111" y="1822174"/>
            <a:ext cx="4378590" cy="3951288"/>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Title 1"/>
          <p:cNvSpPr>
            <a:spLocks noGrp="1"/>
          </p:cNvSpPr>
          <p:nvPr>
            <p:ph type="title"/>
          </p:nvPr>
        </p:nvSpPr>
        <p:spPr>
          <a:xfrm>
            <a:off x="495300" y="304800"/>
            <a:ext cx="8915400" cy="520700"/>
          </a:xfrm>
        </p:spPr>
        <p:txBody>
          <a:bodyPr/>
          <a:lstStyle/>
          <a:p>
            <a:r>
              <a:rPr lang="en-US" noProof="0" smtClean="0"/>
              <a:t>Click to edit Master title style</a:t>
            </a:r>
            <a:endParaRPr lang="en-GB" noProof="0" dirty="0"/>
          </a:p>
        </p:txBody>
      </p:sp>
    </p:spTree>
    <p:extLst>
      <p:ext uri="{BB962C8B-B14F-4D97-AF65-F5344CB8AC3E}">
        <p14:creationId xmlns:p14="http://schemas.microsoft.com/office/powerpoint/2010/main" val="25135610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Legal 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3" name="Content Placeholder 2"/>
          <p:cNvSpPr>
            <a:spLocks noGrp="1"/>
          </p:cNvSpPr>
          <p:nvPr>
            <p:ph idx="1"/>
          </p:nvPr>
        </p:nvSpPr>
        <p:spPr>
          <a:xfrm>
            <a:off x="495300" y="3429000"/>
            <a:ext cx="8915400" cy="2667000"/>
          </a:xfrm>
        </p:spPr>
        <p:txBody>
          <a:bodyPr/>
          <a:lstStyle>
            <a:lvl1pPr marL="0" indent="0">
              <a:buNone/>
              <a:defRPr/>
            </a:lvl1pPr>
          </a:lstStyle>
          <a:p>
            <a:pPr lvl="0"/>
            <a:r>
              <a:rPr lang="en-US" noProof="0" smtClean="0"/>
              <a:t>Click to edit Master text styles</a:t>
            </a: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iograph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3" name="Content Placeholder 2"/>
          <p:cNvSpPr>
            <a:spLocks noGrp="1"/>
          </p:cNvSpPr>
          <p:nvPr>
            <p:ph idx="1"/>
          </p:nvPr>
        </p:nvSpPr>
        <p:spPr>
          <a:xfrm>
            <a:off x="1515618" y="1609345"/>
            <a:ext cx="3777017" cy="689719"/>
          </a:xfrm>
        </p:spPr>
        <p:txBody>
          <a:bodyPr anchor="b" anchorCtr="0"/>
          <a:lstStyle>
            <a:lvl1pPr marL="0" indent="0">
              <a:buNone/>
              <a:defRPr sz="1000"/>
            </a:lvl1pPr>
            <a:lvl2pPr>
              <a:defRPr sz="1000"/>
            </a:lvl2pPr>
            <a:lvl3pPr>
              <a:defRPr sz="1000"/>
            </a:lvl3pPr>
            <a:lvl4pPr>
              <a:defRPr sz="1000"/>
            </a:lvl4pPr>
            <a:lvl5pPr>
              <a:defRPr sz="1000"/>
            </a:lvl5pPr>
          </a:lstStyle>
          <a:p>
            <a:pPr lvl="0"/>
            <a:r>
              <a:rPr lang="en-US" noProof="0" smtClean="0"/>
              <a:t>Click to edit Master text styles</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Section Divider">
    <p:bg>
      <p:bgPr>
        <a:solidFill>
          <a:schemeClr val="bg1"/>
        </a:solidFill>
        <a:effectLst/>
      </p:bgPr>
    </p:bg>
    <p:spTree>
      <p:nvGrpSpPr>
        <p:cNvPr id="1" name=""/>
        <p:cNvGrpSpPr/>
        <p:nvPr/>
      </p:nvGrpSpPr>
      <p:grpSpPr>
        <a:xfrm>
          <a:off x="0" y="0"/>
          <a:ext cx="0" cy="0"/>
          <a:chOff x="0" y="0"/>
          <a:chExt cx="0" cy="0"/>
        </a:xfrm>
      </p:grpSpPr>
      <p:sp>
        <p:nvSpPr>
          <p:cNvPr id="9" name="Rectangle 16"/>
          <p:cNvSpPr>
            <a:spLocks noGrp="1" noChangeArrowheads="1"/>
          </p:cNvSpPr>
          <p:nvPr>
            <p:ph type="ctrTitle" hasCustomPrompt="1"/>
          </p:nvPr>
        </p:nvSpPr>
        <p:spPr>
          <a:xfrm>
            <a:off x="495300" y="2743069"/>
            <a:ext cx="8915400" cy="822325"/>
          </a:xfrm>
          <a:prstGeom prst="rect">
            <a:avLst/>
          </a:prstGeom>
          <a:noFill/>
        </p:spPr>
        <p:txBody>
          <a:bodyPr lIns="0" tIns="0" rIns="0" bIns="0"/>
          <a:lstStyle>
            <a:lvl1pPr>
              <a:lnSpc>
                <a:spcPct val="90000"/>
              </a:lnSpc>
              <a:defRPr sz="2800" b="1" baseline="0">
                <a:solidFill>
                  <a:schemeClr val="tx1"/>
                </a:solidFill>
              </a:defRPr>
            </a:lvl1pPr>
          </a:lstStyle>
          <a:p>
            <a:r>
              <a:rPr lang="en-GB" noProof="0" dirty="0" smtClean="0"/>
              <a:t>Sub–Section Divider: title copy 28 </a:t>
            </a:r>
            <a:r>
              <a:rPr lang="en-GB" noProof="0" dirty="0" err="1" smtClean="0"/>
              <a:t>pt</a:t>
            </a:r>
            <a:r>
              <a:rPr lang="en-GB" noProof="0" dirty="0" smtClean="0"/>
              <a:t> Arial Bold, 0.9 line spacing, image is 2.25×9″ @300 dpi</a:t>
            </a:r>
            <a:endParaRPr lang="en-GB" noProof="0" dirty="0"/>
          </a:p>
        </p:txBody>
      </p:sp>
      <p:sp>
        <p:nvSpPr>
          <p:cNvPr id="7" name="Rectangle 17"/>
          <p:cNvSpPr>
            <a:spLocks noGrp="1" noChangeArrowheads="1"/>
          </p:cNvSpPr>
          <p:nvPr>
            <p:ph type="subTitle" idx="1" hasCustomPrompt="1"/>
          </p:nvPr>
        </p:nvSpPr>
        <p:spPr>
          <a:xfrm>
            <a:off x="495300" y="3809868"/>
            <a:ext cx="8906711" cy="276999"/>
          </a:xfrm>
          <a:prstGeom prst="rect">
            <a:avLst/>
          </a:prstGeom>
        </p:spPr>
        <p:txBody>
          <a:bodyPr lIns="0" tIns="0" rIns="0" bIns="0">
            <a:spAutoFit/>
          </a:bodyPr>
          <a:lstStyle>
            <a:lvl1pPr marL="228600" marR="0" indent="-228600" algn="l" defTabSz="914400" rtl="0" eaLnBrk="1" fontAlgn="base" latinLnBrk="0" hangingPunct="1">
              <a:lnSpc>
                <a:spcPct val="100000"/>
              </a:lnSpc>
              <a:spcBef>
                <a:spcPts val="600"/>
              </a:spcBef>
              <a:spcAft>
                <a:spcPct val="0"/>
              </a:spcAft>
              <a:buClr>
                <a:schemeClr val="tx1"/>
              </a:buClr>
              <a:buSzTx/>
              <a:buFont typeface="Wingdings" pitchFamily="2" charset="2"/>
              <a:buChar char="§"/>
              <a:tabLst/>
              <a:defRPr sz="1800" baseline="0"/>
            </a:lvl1pPr>
          </a:lstStyle>
          <a:p>
            <a:r>
              <a:rPr lang="en-GB" noProof="0" dirty="0" smtClean="0">
                <a:solidFill>
                  <a:schemeClr val="tx1"/>
                </a:solidFill>
              </a:rPr>
              <a:t>Subtitle </a:t>
            </a:r>
            <a:r>
              <a:rPr lang="en-GB" noProof="0" dirty="0" smtClean="0"/>
              <a:t>is 18 </a:t>
            </a:r>
            <a:r>
              <a:rPr lang="en-GB" noProof="0" dirty="0" err="1" smtClean="0"/>
              <a:t>pt</a:t>
            </a:r>
            <a:r>
              <a:rPr lang="en-GB" noProof="0" dirty="0" smtClean="0"/>
              <a:t> Arial, line spacing single</a:t>
            </a:r>
            <a:endParaRPr lang="en-GB" noProof="0" dirty="0" smtClean="0">
              <a:solidFill>
                <a:schemeClr val="tx1"/>
              </a:solidFill>
            </a:endParaRPr>
          </a:p>
        </p:txBody>
      </p:sp>
      <p:sp>
        <p:nvSpPr>
          <p:cNvPr id="2" name="Rectangle 1"/>
          <p:cNvSpPr/>
          <p:nvPr userDrawn="1"/>
        </p:nvSpPr>
        <p:spPr bwMode="white">
          <a:xfrm>
            <a:off x="495300" y="830317"/>
            <a:ext cx="8915400" cy="16816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noProof="0" dirty="0" smtClean="0">
              <a:ln>
                <a:noFill/>
              </a:ln>
              <a:solidFill>
                <a:schemeClr val="tx1"/>
              </a:solidFill>
              <a:effectLst/>
              <a:latin typeface="Arial" charset="0"/>
              <a:ea typeface="ＭＳ Ｐゴシック" pitchFamily="108" charset="-128"/>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0712" y="14641"/>
            <a:ext cx="7049988" cy="2702496"/>
          </a:xfrm>
          <a:prstGeom prst="rect">
            <a:avLst/>
          </a:prstGeom>
        </p:spPr>
      </p:pic>
    </p:spTree>
    <p:extLst>
      <p:ext uri="{BB962C8B-B14F-4D97-AF65-F5344CB8AC3E}">
        <p14:creationId xmlns:p14="http://schemas.microsoft.com/office/powerpoint/2010/main" val="67972056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ac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3" name="Content Placeholder 2"/>
          <p:cNvSpPr>
            <a:spLocks noGrp="1"/>
          </p:cNvSpPr>
          <p:nvPr>
            <p:ph idx="1"/>
          </p:nvPr>
        </p:nvSpPr>
        <p:spPr>
          <a:xfrm>
            <a:off x="495300" y="1144588"/>
            <a:ext cx="8915400" cy="4951412"/>
          </a:xfrm>
        </p:spPr>
        <p:txBody>
          <a:bodyPr/>
          <a:lstStyle>
            <a:lvl1pPr marL="0" indent="0">
              <a:lnSpc>
                <a:spcPct val="125000"/>
              </a:lnSpc>
              <a:buNone/>
              <a:defRPr sz="1200" b="1"/>
            </a:lvl1pPr>
            <a:lvl2pPr marL="0" indent="0">
              <a:lnSpc>
                <a:spcPct val="125000"/>
              </a:lnSpc>
              <a:spcAft>
                <a:spcPts val="400"/>
              </a:spcAft>
              <a:buNone/>
              <a:defRPr sz="1200"/>
            </a:lvl2pPr>
            <a:lvl3pPr marL="228600" indent="-228600">
              <a:buFont typeface="Wingdings" panose="05000000000000000000" pitchFamily="2" charset="2"/>
              <a:buChar char="§"/>
              <a:defRPr/>
            </a:lvl3pPr>
            <a:lvl4pPr marL="571500" indent="-225425">
              <a:buFont typeface="Arial" panose="020B0604020202020204" pitchFamily="34" charset="0"/>
              <a:buChar char="–"/>
              <a:defRPr/>
            </a:lvl4pPr>
            <a:lvl5pPr marL="917575" indent="-231775">
              <a:buFont typeface="Arial" panose="020B0604020202020204" pitchFamily="34" charset="0"/>
              <a:buChar char="•"/>
              <a:defRPr/>
            </a:lvl5pPr>
          </a:lstStyle>
          <a:p>
            <a:pPr lvl="0"/>
            <a:r>
              <a:rPr lang="en-US" noProof="0" smtClean="0"/>
              <a:t>Click to edit Master text styles</a:t>
            </a:r>
          </a:p>
          <a:p>
            <a:pPr lvl="1"/>
            <a:r>
              <a:rPr lang="en-US" noProof="0" smtClean="0"/>
              <a:t>Second level</a:t>
            </a:r>
          </a:p>
        </p:txBody>
      </p:sp>
    </p:spTree>
    <p:extLst>
      <p:ext uri="{BB962C8B-B14F-4D97-AF65-F5344CB8AC3E}">
        <p14:creationId xmlns:p14="http://schemas.microsoft.com/office/powerpoint/2010/main" val="159548933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3_Cover Master">
    <p:spTree>
      <p:nvGrpSpPr>
        <p:cNvPr id="1" name=""/>
        <p:cNvGrpSpPr/>
        <p:nvPr/>
      </p:nvGrpSpPr>
      <p:grpSpPr>
        <a:xfrm>
          <a:off x="0" y="0"/>
          <a:ext cx="0" cy="0"/>
          <a:chOff x="0" y="0"/>
          <a:chExt cx="0" cy="0"/>
        </a:xfrm>
      </p:grpSpPr>
      <p:sp>
        <p:nvSpPr>
          <p:cNvPr id="12" name="Rectangle 12"/>
          <p:cNvSpPr>
            <a:spLocks noChangeArrowheads="1"/>
          </p:cNvSpPr>
          <p:nvPr userDrawn="1"/>
        </p:nvSpPr>
        <p:spPr bwMode="auto">
          <a:xfrm>
            <a:off x="495300" y="5921830"/>
            <a:ext cx="7331471" cy="759451"/>
          </a:xfrm>
          <a:prstGeom prst="rect">
            <a:avLst/>
          </a:prstGeom>
          <a:noFill/>
          <a:ln w="9525">
            <a:noFill/>
            <a:miter lim="800000"/>
            <a:headEnd/>
            <a:tailEnd/>
          </a:ln>
        </p:spPr>
        <p:txBody>
          <a:bodyPr lIns="0" tIns="0" rIns="0" bIns="0" anchor="b"/>
          <a:lstStyle/>
          <a:p>
            <a:pPr>
              <a:lnSpc>
                <a:spcPts val="1200"/>
              </a:lnSpc>
            </a:pPr>
            <a:endParaRPr lang="en-US" sz="900" dirty="0">
              <a:solidFill>
                <a:schemeClr val="tx1"/>
              </a:solidFill>
            </a:endParaRPr>
          </a:p>
        </p:txBody>
      </p:sp>
      <p:pic>
        <p:nvPicPr>
          <p:cNvPr id="9" name="Picture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519696" y="6080755"/>
            <a:ext cx="885375" cy="575131"/>
          </a:xfrm>
          <a:prstGeom prst="rect">
            <a:avLst/>
          </a:prstGeom>
        </p:spPr>
      </p:pic>
    </p:spTree>
    <p:extLst>
      <p:ext uri="{BB962C8B-B14F-4D97-AF65-F5344CB8AC3E}">
        <p14:creationId xmlns:p14="http://schemas.microsoft.com/office/powerpoint/2010/main" val="1173240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354"/>
          <a:stretch/>
        </p:blipFill>
        <p:spPr bwMode="auto">
          <a:xfrm>
            <a:off x="0" y="-341319"/>
            <a:ext cx="9906000" cy="7199319"/>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p:cNvSpPr>
            <a:spLocks noChangeAspect="1"/>
          </p:cNvSpPr>
          <p:nvPr/>
        </p:nvSpPr>
        <p:spPr bwMode="auto">
          <a:xfrm>
            <a:off x="0" y="941388"/>
            <a:ext cx="9906000" cy="5916612"/>
          </a:xfrm>
          <a:custGeom>
            <a:avLst/>
            <a:gdLst>
              <a:gd name="T0" fmla="*/ 0 w 6336"/>
              <a:gd name="T1" fmla="*/ 0 h 4100"/>
              <a:gd name="T2" fmla="*/ 0 w 6336"/>
              <a:gd name="T3" fmla="*/ 4100 h 4100"/>
              <a:gd name="T4" fmla="*/ 6336 w 6336"/>
              <a:gd name="T5" fmla="*/ 4100 h 4100"/>
              <a:gd name="T6" fmla="*/ 6336 w 6336"/>
              <a:gd name="T7" fmla="*/ 2088 h 4100"/>
              <a:gd name="T8" fmla="*/ 4976 w 6336"/>
              <a:gd name="T9" fmla="*/ 2874 h 4100"/>
              <a:gd name="T10" fmla="*/ 0 w 6336"/>
              <a:gd name="T11" fmla="*/ 0 h 4100"/>
            </a:gdLst>
            <a:ahLst/>
            <a:cxnLst>
              <a:cxn ang="0">
                <a:pos x="T0" y="T1"/>
              </a:cxn>
              <a:cxn ang="0">
                <a:pos x="T2" y="T3"/>
              </a:cxn>
              <a:cxn ang="0">
                <a:pos x="T4" y="T5"/>
              </a:cxn>
              <a:cxn ang="0">
                <a:pos x="T6" y="T7"/>
              </a:cxn>
              <a:cxn ang="0">
                <a:pos x="T8" y="T9"/>
              </a:cxn>
              <a:cxn ang="0">
                <a:pos x="T10" y="T11"/>
              </a:cxn>
            </a:cxnLst>
            <a:rect l="0" t="0" r="r" b="b"/>
            <a:pathLst>
              <a:path w="6336" h="4100">
                <a:moveTo>
                  <a:pt x="0" y="0"/>
                </a:moveTo>
                <a:lnTo>
                  <a:pt x="0" y="4100"/>
                </a:lnTo>
                <a:lnTo>
                  <a:pt x="6336" y="4100"/>
                </a:lnTo>
                <a:lnTo>
                  <a:pt x="6336" y="2088"/>
                </a:lnTo>
                <a:lnTo>
                  <a:pt x="4976" y="2874"/>
                </a:lnTo>
                <a:lnTo>
                  <a:pt x="0" y="0"/>
                </a:lnTo>
                <a:close/>
              </a:path>
            </a:pathLst>
          </a:custGeom>
          <a:solidFill>
            <a:schemeClr val="bg1"/>
          </a:solid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p>
        </p:txBody>
      </p:sp>
      <p:sp>
        <p:nvSpPr>
          <p:cNvPr id="6" name="TextBox 13"/>
          <p:cNvSpPr txBox="1">
            <a:spLocks noChangeArrowheads="1"/>
          </p:cNvSpPr>
          <p:nvPr/>
        </p:nvSpPr>
        <p:spPr bwMode="auto">
          <a:xfrm>
            <a:off x="495300" y="6524240"/>
            <a:ext cx="211034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tabLst>
                <a:tab pos="2971800" algn="ctr"/>
                <a:tab pos="5943600" algn="r"/>
                <a:tab pos="9029700" algn="r"/>
              </a:tabLst>
              <a:defRPr>
                <a:solidFill>
                  <a:schemeClr val="tx1"/>
                </a:solidFill>
                <a:latin typeface="Arial" pitchFamily="34" charset="0"/>
                <a:ea typeface="ＭＳ Ｐゴシック" pitchFamily="34" charset="-128"/>
              </a:defRPr>
            </a:lvl1pPr>
            <a:lvl2pPr marL="742950" indent="-285750">
              <a:tabLst>
                <a:tab pos="2971800" algn="ctr"/>
                <a:tab pos="5943600" algn="r"/>
                <a:tab pos="9029700" algn="r"/>
              </a:tabLst>
              <a:defRPr>
                <a:solidFill>
                  <a:schemeClr val="tx1"/>
                </a:solidFill>
                <a:latin typeface="Arial" pitchFamily="34" charset="0"/>
                <a:ea typeface="ＭＳ Ｐゴシック" pitchFamily="34" charset="-128"/>
              </a:defRPr>
            </a:lvl2pPr>
            <a:lvl3pPr marL="1143000" indent="-228600">
              <a:tabLst>
                <a:tab pos="2971800" algn="ctr"/>
                <a:tab pos="5943600" algn="r"/>
                <a:tab pos="9029700" algn="r"/>
              </a:tabLst>
              <a:defRPr>
                <a:solidFill>
                  <a:schemeClr val="tx1"/>
                </a:solidFill>
                <a:latin typeface="Arial" pitchFamily="34" charset="0"/>
                <a:ea typeface="ＭＳ Ｐゴシック" pitchFamily="34" charset="-128"/>
              </a:defRPr>
            </a:lvl3pPr>
            <a:lvl4pPr marL="1600200" indent="-228600">
              <a:tabLst>
                <a:tab pos="2971800" algn="ctr"/>
                <a:tab pos="5943600" algn="r"/>
                <a:tab pos="9029700" algn="r"/>
              </a:tabLst>
              <a:defRPr>
                <a:solidFill>
                  <a:schemeClr val="tx1"/>
                </a:solidFill>
                <a:latin typeface="Arial" pitchFamily="34" charset="0"/>
                <a:ea typeface="ＭＳ Ｐゴシック" pitchFamily="34" charset="-128"/>
              </a:defRPr>
            </a:lvl4pPr>
            <a:lvl5pPr marL="2057400" indent="-228600">
              <a:tabLst>
                <a:tab pos="2971800" algn="ctr"/>
                <a:tab pos="5943600" algn="r"/>
                <a:tab pos="9029700" algn="r"/>
              </a:tabLst>
              <a:defRPr>
                <a:solidFill>
                  <a:schemeClr val="tx1"/>
                </a:solidFill>
                <a:latin typeface="Arial" pitchFamily="34" charset="0"/>
                <a:ea typeface="ＭＳ Ｐゴシック" pitchFamily="34" charset="-128"/>
              </a:defRPr>
            </a:lvl5pPr>
            <a:lvl6pPr marL="2514600" indent="-228600" fontAlgn="base">
              <a:spcBef>
                <a:spcPct val="0"/>
              </a:spcBef>
              <a:spcAft>
                <a:spcPct val="0"/>
              </a:spcAft>
              <a:tabLst>
                <a:tab pos="2971800" algn="ctr"/>
                <a:tab pos="5943600" algn="r"/>
                <a:tab pos="9029700" algn="r"/>
              </a:tabLst>
              <a:defRPr>
                <a:solidFill>
                  <a:schemeClr val="tx1"/>
                </a:solidFill>
                <a:latin typeface="Arial" pitchFamily="34" charset="0"/>
                <a:ea typeface="ＭＳ Ｐゴシック" pitchFamily="34" charset="-128"/>
              </a:defRPr>
            </a:lvl6pPr>
            <a:lvl7pPr marL="2971800" indent="-228600" fontAlgn="base">
              <a:spcBef>
                <a:spcPct val="0"/>
              </a:spcBef>
              <a:spcAft>
                <a:spcPct val="0"/>
              </a:spcAft>
              <a:tabLst>
                <a:tab pos="2971800" algn="ctr"/>
                <a:tab pos="5943600" algn="r"/>
                <a:tab pos="9029700" algn="r"/>
              </a:tabLst>
              <a:defRPr>
                <a:solidFill>
                  <a:schemeClr val="tx1"/>
                </a:solidFill>
                <a:latin typeface="Arial" pitchFamily="34" charset="0"/>
                <a:ea typeface="ＭＳ Ｐゴシック" pitchFamily="34" charset="-128"/>
              </a:defRPr>
            </a:lvl7pPr>
            <a:lvl8pPr marL="3429000" indent="-228600" fontAlgn="base">
              <a:spcBef>
                <a:spcPct val="0"/>
              </a:spcBef>
              <a:spcAft>
                <a:spcPct val="0"/>
              </a:spcAft>
              <a:tabLst>
                <a:tab pos="2971800" algn="ctr"/>
                <a:tab pos="5943600" algn="r"/>
                <a:tab pos="9029700" algn="r"/>
              </a:tabLst>
              <a:defRPr>
                <a:solidFill>
                  <a:schemeClr val="tx1"/>
                </a:solidFill>
                <a:latin typeface="Arial" pitchFamily="34" charset="0"/>
                <a:ea typeface="ＭＳ Ｐゴシック" pitchFamily="34" charset="-128"/>
              </a:defRPr>
            </a:lvl8pPr>
            <a:lvl9pPr marL="3886200" indent="-228600" fontAlgn="base">
              <a:spcBef>
                <a:spcPct val="0"/>
              </a:spcBef>
              <a:spcAft>
                <a:spcPct val="0"/>
              </a:spcAft>
              <a:tabLst>
                <a:tab pos="2971800" algn="ctr"/>
                <a:tab pos="5943600" algn="r"/>
                <a:tab pos="9029700" algn="r"/>
              </a:tabLst>
              <a:defRPr>
                <a:solidFill>
                  <a:schemeClr val="tx1"/>
                </a:solidFill>
                <a:latin typeface="Arial" pitchFamily="34" charset="0"/>
                <a:ea typeface="ＭＳ Ｐゴシック" pitchFamily="34" charset="-128"/>
              </a:defRPr>
            </a:lvl9pPr>
          </a:lstStyle>
          <a:p>
            <a:r>
              <a:rPr lang="en-GB" altLang="en-US" sz="900" b="1" dirty="0">
                <a:ea typeface="Arial" pitchFamily="34" charset="0"/>
              </a:rPr>
              <a:t>Risk. Reinsurance. Human Resources.</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0400" y="5976938"/>
            <a:ext cx="109061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495300" y="3810000"/>
            <a:ext cx="6026150" cy="1371600"/>
          </a:xfrm>
        </p:spPr>
        <p:txBody>
          <a:bodyPr>
            <a:normAutofit/>
          </a:bodyPr>
          <a:lstStyle>
            <a:lvl1pPr>
              <a:defRPr sz="4000">
                <a:solidFill>
                  <a:schemeClr val="tx1"/>
                </a:solidFill>
              </a:defRPr>
            </a:lvl1pPr>
          </a:lstStyle>
          <a:p>
            <a:r>
              <a:rPr lang="en-US" noProof="0" smtClean="0"/>
              <a:t>Click to edit Master title style</a:t>
            </a:r>
            <a:endParaRPr lang="en-GB" noProof="0" dirty="0"/>
          </a:p>
        </p:txBody>
      </p:sp>
      <p:sp>
        <p:nvSpPr>
          <p:cNvPr id="3" name="Subtitle 2"/>
          <p:cNvSpPr>
            <a:spLocks noGrp="1"/>
          </p:cNvSpPr>
          <p:nvPr>
            <p:ph type="subTitle" idx="1"/>
          </p:nvPr>
        </p:nvSpPr>
        <p:spPr>
          <a:xfrm>
            <a:off x="495300" y="5334000"/>
            <a:ext cx="6026150" cy="8382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
        <p:nvSpPr>
          <p:cNvPr id="8" name="Date Placeholder 3"/>
          <p:cNvSpPr>
            <a:spLocks noGrp="1"/>
          </p:cNvSpPr>
          <p:nvPr>
            <p:ph type="dt" sz="half" idx="10"/>
          </p:nvPr>
        </p:nvSpPr>
        <p:spPr>
          <a:xfrm>
            <a:off x="4953000" y="6356352"/>
            <a:ext cx="1155700" cy="365125"/>
          </a:xfrm>
          <a:prstGeom prst="rect">
            <a:avLst/>
          </a:prstGeom>
        </p:spPr>
        <p:txBody>
          <a:bodyPr/>
          <a:lstStyle>
            <a:lvl1pPr>
              <a:defRPr/>
            </a:lvl1pPr>
          </a:lstStyle>
          <a:p>
            <a:fld id="{17FB9597-CE5E-4087-9F7A-B9ABEBFC86DA}" type="datetime1">
              <a:rPr lang="en-GB" altLang="en-US"/>
              <a:pPr/>
              <a:t>15/03/2018</a:t>
            </a:fld>
            <a:endParaRPr lang="en-GB" altLang="en-US" dirty="0"/>
          </a:p>
        </p:txBody>
      </p:sp>
      <p:sp>
        <p:nvSpPr>
          <p:cNvPr id="9" name="Footer Placeholder 4"/>
          <p:cNvSpPr>
            <a:spLocks noGrp="1"/>
          </p:cNvSpPr>
          <p:nvPr>
            <p:ph type="ftr" sz="quarter" idx="11"/>
          </p:nvPr>
        </p:nvSpPr>
        <p:spPr>
          <a:xfrm>
            <a:off x="6769100" y="6356352"/>
            <a:ext cx="1155700" cy="365125"/>
          </a:xfrm>
          <a:prstGeom prst="rect">
            <a:avLst/>
          </a:prstGeom>
        </p:spPr>
        <p:txBody>
          <a:bodyPr/>
          <a:lstStyle>
            <a:lvl1pPr>
              <a:defRPr/>
            </a:lvl1pPr>
          </a:lstStyle>
          <a:p>
            <a:pPr>
              <a:defRPr/>
            </a:pPr>
            <a:endParaRPr lang="en-GB" dirty="0"/>
          </a:p>
        </p:txBody>
      </p:sp>
      <p:sp>
        <p:nvSpPr>
          <p:cNvPr id="10" name="Slide Number Placeholder 5"/>
          <p:cNvSpPr>
            <a:spLocks noGrp="1"/>
          </p:cNvSpPr>
          <p:nvPr>
            <p:ph type="sldNum" sz="quarter" idx="12"/>
          </p:nvPr>
        </p:nvSpPr>
        <p:spPr>
          <a:xfrm>
            <a:off x="9410700" y="6538915"/>
            <a:ext cx="330200" cy="123825"/>
          </a:xfrm>
          <a:prstGeom prst="rect">
            <a:avLst/>
          </a:prstGeom>
        </p:spPr>
        <p:txBody>
          <a:bodyPr/>
          <a:lstStyle>
            <a:lvl1pPr>
              <a:defRPr/>
            </a:lvl1pPr>
          </a:lstStyle>
          <a:p>
            <a:fld id="{3ADEB546-8050-40A0-B582-719E946C7B20}" type="slidenum">
              <a:rPr lang="en-GB" altLang="en-US"/>
              <a:pPr/>
              <a:t>‹#›</a:t>
            </a:fld>
            <a:endParaRPr lang="en-GB" altLang="en-US" dirty="0"/>
          </a:p>
        </p:txBody>
      </p:sp>
      <p:grpSp>
        <p:nvGrpSpPr>
          <p:cNvPr id="11" name="Group 10"/>
          <p:cNvGrpSpPr>
            <a:grpSpLocks noChangeAspect="1"/>
          </p:cNvGrpSpPr>
          <p:nvPr userDrawn="1"/>
        </p:nvGrpSpPr>
        <p:grpSpPr>
          <a:xfrm>
            <a:off x="6923184" y="5518288"/>
            <a:ext cx="2447830" cy="282512"/>
            <a:chOff x="9448800" y="3883025"/>
            <a:chExt cx="6386513" cy="798513"/>
          </a:xfrm>
        </p:grpSpPr>
        <p:sp>
          <p:nvSpPr>
            <p:cNvPr id="12" name="Freeform 11"/>
            <p:cNvSpPr>
              <a:spLocks noEditPoints="1"/>
            </p:cNvSpPr>
            <p:nvPr userDrawn="1"/>
          </p:nvSpPr>
          <p:spPr bwMode="auto">
            <a:xfrm>
              <a:off x="9448800" y="3883025"/>
              <a:ext cx="6100763" cy="388938"/>
            </a:xfrm>
            <a:custGeom>
              <a:avLst/>
              <a:gdLst>
                <a:gd name="T0" fmla="*/ 60 w 1627"/>
                <a:gd name="T1" fmla="*/ 76 h 104"/>
                <a:gd name="T2" fmla="*/ 4 w 1627"/>
                <a:gd name="T3" fmla="*/ 29 h 104"/>
                <a:gd name="T4" fmla="*/ 38 w 1627"/>
                <a:gd name="T5" fmla="*/ 16 h 104"/>
                <a:gd name="T6" fmla="*/ 78 w 1627"/>
                <a:gd name="T7" fmla="*/ 74 h 104"/>
                <a:gd name="T8" fmla="*/ 135 w 1627"/>
                <a:gd name="T9" fmla="*/ 18 h 104"/>
                <a:gd name="T10" fmla="*/ 185 w 1627"/>
                <a:gd name="T11" fmla="*/ 18 h 104"/>
                <a:gd name="T12" fmla="*/ 135 w 1627"/>
                <a:gd name="T13" fmla="*/ 18 h 104"/>
                <a:gd name="T14" fmla="*/ 293 w 1627"/>
                <a:gd name="T15" fmla="*/ 33 h 104"/>
                <a:gd name="T16" fmla="*/ 275 w 1627"/>
                <a:gd name="T17" fmla="*/ 102 h 104"/>
                <a:gd name="T18" fmla="*/ 228 w 1627"/>
                <a:gd name="T19" fmla="*/ 102 h 104"/>
                <a:gd name="T20" fmla="*/ 275 w 1627"/>
                <a:gd name="T21" fmla="*/ 35 h 104"/>
                <a:gd name="T22" fmla="*/ 228 w 1627"/>
                <a:gd name="T23" fmla="*/ 52 h 104"/>
                <a:gd name="T24" fmla="*/ 371 w 1627"/>
                <a:gd name="T25" fmla="*/ 0 h 104"/>
                <a:gd name="T26" fmla="*/ 318 w 1627"/>
                <a:gd name="T27" fmla="*/ 52 h 104"/>
                <a:gd name="T28" fmla="*/ 337 w 1627"/>
                <a:gd name="T29" fmla="*/ 52 h 104"/>
                <a:gd name="T30" fmla="*/ 448 w 1627"/>
                <a:gd name="T31" fmla="*/ 89 h 104"/>
                <a:gd name="T32" fmla="*/ 530 w 1627"/>
                <a:gd name="T33" fmla="*/ 2 h 104"/>
                <a:gd name="T34" fmla="*/ 530 w 1627"/>
                <a:gd name="T35" fmla="*/ 102 h 104"/>
                <a:gd name="T36" fmla="*/ 737 w 1627"/>
                <a:gd name="T37" fmla="*/ 2 h 104"/>
                <a:gd name="T38" fmla="*/ 731 w 1627"/>
                <a:gd name="T39" fmla="*/ 45 h 104"/>
                <a:gd name="T40" fmla="*/ 662 w 1627"/>
                <a:gd name="T41" fmla="*/ 102 h 104"/>
                <a:gd name="T42" fmla="*/ 846 w 1627"/>
                <a:gd name="T43" fmla="*/ 12 h 104"/>
                <a:gd name="T44" fmla="*/ 857 w 1627"/>
                <a:gd name="T45" fmla="*/ 102 h 104"/>
                <a:gd name="T46" fmla="*/ 789 w 1627"/>
                <a:gd name="T47" fmla="*/ 67 h 104"/>
                <a:gd name="T48" fmla="*/ 815 w 1627"/>
                <a:gd name="T49" fmla="*/ 52 h 104"/>
                <a:gd name="T50" fmla="*/ 789 w 1627"/>
                <a:gd name="T51" fmla="*/ 18 h 104"/>
                <a:gd name="T52" fmla="*/ 913 w 1627"/>
                <a:gd name="T53" fmla="*/ 2 h 104"/>
                <a:gd name="T54" fmla="*/ 954 w 1627"/>
                <a:gd name="T55" fmla="*/ 2 h 104"/>
                <a:gd name="T56" fmla="*/ 972 w 1627"/>
                <a:gd name="T57" fmla="*/ 44 h 104"/>
                <a:gd name="T58" fmla="*/ 972 w 1627"/>
                <a:gd name="T59" fmla="*/ 87 h 104"/>
                <a:gd name="T60" fmla="*/ 954 w 1627"/>
                <a:gd name="T61" fmla="*/ 2 h 104"/>
                <a:gd name="T62" fmla="*/ 1160 w 1627"/>
                <a:gd name="T63" fmla="*/ 52 h 104"/>
                <a:gd name="T64" fmla="*/ 1106 w 1627"/>
                <a:gd name="T65" fmla="*/ 86 h 104"/>
                <a:gd name="T66" fmla="*/ 1087 w 1627"/>
                <a:gd name="T67" fmla="*/ 18 h 104"/>
                <a:gd name="T68" fmla="*/ 1237 w 1627"/>
                <a:gd name="T69" fmla="*/ 2 h 104"/>
                <a:gd name="T70" fmla="*/ 1256 w 1627"/>
                <a:gd name="T71" fmla="*/ 50 h 104"/>
                <a:gd name="T72" fmla="*/ 1192 w 1627"/>
                <a:gd name="T73" fmla="*/ 102 h 104"/>
                <a:gd name="T74" fmla="*/ 1252 w 1627"/>
                <a:gd name="T75" fmla="*/ 30 h 104"/>
                <a:gd name="T76" fmla="*/ 1233 w 1627"/>
                <a:gd name="T77" fmla="*/ 44 h 104"/>
                <a:gd name="T78" fmla="*/ 1237 w 1627"/>
                <a:gd name="T79" fmla="*/ 59 h 104"/>
                <a:gd name="T80" fmla="*/ 1309 w 1627"/>
                <a:gd name="T81" fmla="*/ 2 h 104"/>
                <a:gd name="T82" fmla="*/ 1327 w 1627"/>
                <a:gd name="T83" fmla="*/ 44 h 104"/>
                <a:gd name="T84" fmla="*/ 1327 w 1627"/>
                <a:gd name="T85" fmla="*/ 87 h 104"/>
                <a:gd name="T86" fmla="*/ 1309 w 1627"/>
                <a:gd name="T87" fmla="*/ 2 h 104"/>
                <a:gd name="T88" fmla="*/ 1506 w 1627"/>
                <a:gd name="T89" fmla="*/ 33 h 104"/>
                <a:gd name="T90" fmla="*/ 1488 w 1627"/>
                <a:gd name="T91" fmla="*/ 102 h 104"/>
                <a:gd name="T92" fmla="*/ 1441 w 1627"/>
                <a:gd name="T93" fmla="*/ 102 h 104"/>
                <a:gd name="T94" fmla="*/ 1488 w 1627"/>
                <a:gd name="T95" fmla="*/ 35 h 104"/>
                <a:gd name="T96" fmla="*/ 1441 w 1627"/>
                <a:gd name="T97" fmla="*/ 52 h 104"/>
                <a:gd name="T98" fmla="*/ 1584 w 1627"/>
                <a:gd name="T99" fmla="*/ 0 h 104"/>
                <a:gd name="T100" fmla="*/ 1551 w 1627"/>
                <a:gd name="T101" fmla="*/ 52 h 104"/>
                <a:gd name="T102" fmla="*/ 1609 w 1627"/>
                <a:gd name="T103" fmla="*/ 62 h 104"/>
                <a:gd name="T104" fmla="*/ 1627 w 1627"/>
                <a:gd name="T105" fmla="*/ 8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27" h="104">
                  <a:moveTo>
                    <a:pt x="0" y="88"/>
                  </a:moveTo>
                  <a:cubicBezTo>
                    <a:pt x="11" y="75"/>
                    <a:pt x="11" y="75"/>
                    <a:pt x="11" y="75"/>
                  </a:cubicBezTo>
                  <a:cubicBezTo>
                    <a:pt x="20" y="83"/>
                    <a:pt x="30" y="88"/>
                    <a:pt x="43" y="88"/>
                  </a:cubicBezTo>
                  <a:cubicBezTo>
                    <a:pt x="53" y="88"/>
                    <a:pt x="60" y="83"/>
                    <a:pt x="60" y="76"/>
                  </a:cubicBezTo>
                  <a:cubicBezTo>
                    <a:pt x="60" y="75"/>
                    <a:pt x="60" y="75"/>
                    <a:pt x="60" y="75"/>
                  </a:cubicBezTo>
                  <a:cubicBezTo>
                    <a:pt x="60" y="68"/>
                    <a:pt x="56" y="64"/>
                    <a:pt x="38" y="60"/>
                  </a:cubicBezTo>
                  <a:cubicBezTo>
                    <a:pt x="16" y="55"/>
                    <a:pt x="4" y="48"/>
                    <a:pt x="4" y="30"/>
                  </a:cubicBezTo>
                  <a:cubicBezTo>
                    <a:pt x="4" y="29"/>
                    <a:pt x="4" y="29"/>
                    <a:pt x="4" y="29"/>
                  </a:cubicBezTo>
                  <a:cubicBezTo>
                    <a:pt x="4" y="12"/>
                    <a:pt x="18" y="0"/>
                    <a:pt x="38" y="0"/>
                  </a:cubicBezTo>
                  <a:cubicBezTo>
                    <a:pt x="53" y="0"/>
                    <a:pt x="65" y="5"/>
                    <a:pt x="75" y="13"/>
                  </a:cubicBezTo>
                  <a:cubicBezTo>
                    <a:pt x="66" y="26"/>
                    <a:pt x="66" y="26"/>
                    <a:pt x="66" y="26"/>
                  </a:cubicBezTo>
                  <a:cubicBezTo>
                    <a:pt x="56" y="20"/>
                    <a:pt x="47" y="16"/>
                    <a:pt x="38" y="16"/>
                  </a:cubicBezTo>
                  <a:cubicBezTo>
                    <a:pt x="28" y="16"/>
                    <a:pt x="22" y="21"/>
                    <a:pt x="22" y="28"/>
                  </a:cubicBezTo>
                  <a:cubicBezTo>
                    <a:pt x="22" y="28"/>
                    <a:pt x="22" y="28"/>
                    <a:pt x="22" y="28"/>
                  </a:cubicBezTo>
                  <a:cubicBezTo>
                    <a:pt x="22" y="36"/>
                    <a:pt x="26" y="39"/>
                    <a:pt x="46" y="44"/>
                  </a:cubicBezTo>
                  <a:cubicBezTo>
                    <a:pt x="67" y="49"/>
                    <a:pt x="78" y="57"/>
                    <a:pt x="78" y="74"/>
                  </a:cubicBezTo>
                  <a:cubicBezTo>
                    <a:pt x="78" y="74"/>
                    <a:pt x="78" y="74"/>
                    <a:pt x="78" y="74"/>
                  </a:cubicBezTo>
                  <a:cubicBezTo>
                    <a:pt x="78" y="93"/>
                    <a:pt x="63" y="104"/>
                    <a:pt x="42" y="104"/>
                  </a:cubicBezTo>
                  <a:cubicBezTo>
                    <a:pt x="27" y="104"/>
                    <a:pt x="12" y="99"/>
                    <a:pt x="0" y="88"/>
                  </a:cubicBezTo>
                  <a:close/>
                  <a:moveTo>
                    <a:pt x="135" y="18"/>
                  </a:moveTo>
                  <a:cubicBezTo>
                    <a:pt x="103" y="18"/>
                    <a:pt x="103" y="18"/>
                    <a:pt x="103" y="18"/>
                  </a:cubicBezTo>
                  <a:cubicBezTo>
                    <a:pt x="103" y="2"/>
                    <a:pt x="103" y="2"/>
                    <a:pt x="103" y="2"/>
                  </a:cubicBezTo>
                  <a:cubicBezTo>
                    <a:pt x="185" y="2"/>
                    <a:pt x="185" y="2"/>
                    <a:pt x="185" y="2"/>
                  </a:cubicBezTo>
                  <a:cubicBezTo>
                    <a:pt x="185" y="18"/>
                    <a:pt x="185" y="18"/>
                    <a:pt x="185" y="18"/>
                  </a:cubicBezTo>
                  <a:cubicBezTo>
                    <a:pt x="153" y="18"/>
                    <a:pt x="153" y="18"/>
                    <a:pt x="153" y="18"/>
                  </a:cubicBezTo>
                  <a:cubicBezTo>
                    <a:pt x="153" y="102"/>
                    <a:pt x="153" y="102"/>
                    <a:pt x="153" y="102"/>
                  </a:cubicBezTo>
                  <a:cubicBezTo>
                    <a:pt x="135" y="102"/>
                    <a:pt x="135" y="102"/>
                    <a:pt x="135" y="102"/>
                  </a:cubicBezTo>
                  <a:lnTo>
                    <a:pt x="135" y="18"/>
                  </a:lnTo>
                  <a:close/>
                  <a:moveTo>
                    <a:pt x="211" y="2"/>
                  </a:moveTo>
                  <a:cubicBezTo>
                    <a:pt x="255" y="2"/>
                    <a:pt x="255" y="2"/>
                    <a:pt x="255" y="2"/>
                  </a:cubicBezTo>
                  <a:cubicBezTo>
                    <a:pt x="268" y="2"/>
                    <a:pt x="278" y="5"/>
                    <a:pt x="285" y="12"/>
                  </a:cubicBezTo>
                  <a:cubicBezTo>
                    <a:pt x="290" y="17"/>
                    <a:pt x="293" y="25"/>
                    <a:pt x="293" y="33"/>
                  </a:cubicBezTo>
                  <a:cubicBezTo>
                    <a:pt x="293" y="34"/>
                    <a:pt x="293" y="34"/>
                    <a:pt x="293" y="34"/>
                  </a:cubicBezTo>
                  <a:cubicBezTo>
                    <a:pt x="293" y="50"/>
                    <a:pt x="283" y="60"/>
                    <a:pt x="269" y="64"/>
                  </a:cubicBezTo>
                  <a:cubicBezTo>
                    <a:pt x="296" y="102"/>
                    <a:pt x="296" y="102"/>
                    <a:pt x="296" y="102"/>
                  </a:cubicBezTo>
                  <a:cubicBezTo>
                    <a:pt x="275" y="102"/>
                    <a:pt x="275" y="102"/>
                    <a:pt x="275" y="102"/>
                  </a:cubicBezTo>
                  <a:cubicBezTo>
                    <a:pt x="250" y="67"/>
                    <a:pt x="250" y="67"/>
                    <a:pt x="250" y="67"/>
                  </a:cubicBezTo>
                  <a:cubicBezTo>
                    <a:pt x="250" y="67"/>
                    <a:pt x="250" y="67"/>
                    <a:pt x="250" y="67"/>
                  </a:cubicBezTo>
                  <a:cubicBezTo>
                    <a:pt x="228" y="67"/>
                    <a:pt x="228" y="67"/>
                    <a:pt x="228" y="67"/>
                  </a:cubicBezTo>
                  <a:cubicBezTo>
                    <a:pt x="228" y="102"/>
                    <a:pt x="228" y="102"/>
                    <a:pt x="228" y="102"/>
                  </a:cubicBezTo>
                  <a:cubicBezTo>
                    <a:pt x="211" y="102"/>
                    <a:pt x="211" y="102"/>
                    <a:pt x="211" y="102"/>
                  </a:cubicBezTo>
                  <a:lnTo>
                    <a:pt x="211" y="2"/>
                  </a:lnTo>
                  <a:close/>
                  <a:moveTo>
                    <a:pt x="254" y="52"/>
                  </a:moveTo>
                  <a:cubicBezTo>
                    <a:pt x="267" y="52"/>
                    <a:pt x="275" y="45"/>
                    <a:pt x="275" y="35"/>
                  </a:cubicBezTo>
                  <a:cubicBezTo>
                    <a:pt x="275" y="35"/>
                    <a:pt x="275" y="35"/>
                    <a:pt x="275" y="35"/>
                  </a:cubicBezTo>
                  <a:cubicBezTo>
                    <a:pt x="275" y="24"/>
                    <a:pt x="267" y="18"/>
                    <a:pt x="254" y="18"/>
                  </a:cubicBezTo>
                  <a:cubicBezTo>
                    <a:pt x="228" y="18"/>
                    <a:pt x="228" y="18"/>
                    <a:pt x="228" y="18"/>
                  </a:cubicBezTo>
                  <a:cubicBezTo>
                    <a:pt x="228" y="52"/>
                    <a:pt x="228" y="52"/>
                    <a:pt x="228" y="52"/>
                  </a:cubicBezTo>
                  <a:lnTo>
                    <a:pt x="254" y="52"/>
                  </a:lnTo>
                  <a:close/>
                  <a:moveTo>
                    <a:pt x="318" y="52"/>
                  </a:moveTo>
                  <a:cubicBezTo>
                    <a:pt x="318" y="52"/>
                    <a:pt x="318" y="52"/>
                    <a:pt x="318" y="52"/>
                  </a:cubicBezTo>
                  <a:cubicBezTo>
                    <a:pt x="318" y="24"/>
                    <a:pt x="340" y="0"/>
                    <a:pt x="371" y="0"/>
                  </a:cubicBezTo>
                  <a:cubicBezTo>
                    <a:pt x="402" y="0"/>
                    <a:pt x="424" y="23"/>
                    <a:pt x="424" y="52"/>
                  </a:cubicBezTo>
                  <a:cubicBezTo>
                    <a:pt x="424" y="52"/>
                    <a:pt x="424" y="52"/>
                    <a:pt x="424" y="52"/>
                  </a:cubicBezTo>
                  <a:cubicBezTo>
                    <a:pt x="424" y="80"/>
                    <a:pt x="402" y="104"/>
                    <a:pt x="371" y="104"/>
                  </a:cubicBezTo>
                  <a:cubicBezTo>
                    <a:pt x="340" y="104"/>
                    <a:pt x="318" y="81"/>
                    <a:pt x="318" y="52"/>
                  </a:cubicBezTo>
                  <a:close/>
                  <a:moveTo>
                    <a:pt x="405" y="52"/>
                  </a:moveTo>
                  <a:cubicBezTo>
                    <a:pt x="405" y="52"/>
                    <a:pt x="405" y="52"/>
                    <a:pt x="405" y="52"/>
                  </a:cubicBezTo>
                  <a:cubicBezTo>
                    <a:pt x="405" y="32"/>
                    <a:pt x="391" y="16"/>
                    <a:pt x="371" y="16"/>
                  </a:cubicBezTo>
                  <a:cubicBezTo>
                    <a:pt x="351" y="16"/>
                    <a:pt x="337" y="32"/>
                    <a:pt x="337" y="52"/>
                  </a:cubicBezTo>
                  <a:cubicBezTo>
                    <a:pt x="337" y="52"/>
                    <a:pt x="337" y="52"/>
                    <a:pt x="337" y="52"/>
                  </a:cubicBezTo>
                  <a:cubicBezTo>
                    <a:pt x="337" y="72"/>
                    <a:pt x="351" y="88"/>
                    <a:pt x="371" y="88"/>
                  </a:cubicBezTo>
                  <a:cubicBezTo>
                    <a:pt x="391" y="88"/>
                    <a:pt x="405" y="72"/>
                    <a:pt x="405" y="52"/>
                  </a:cubicBezTo>
                  <a:close/>
                  <a:moveTo>
                    <a:pt x="448" y="89"/>
                  </a:moveTo>
                  <a:cubicBezTo>
                    <a:pt x="507" y="17"/>
                    <a:pt x="507" y="17"/>
                    <a:pt x="507" y="17"/>
                  </a:cubicBezTo>
                  <a:cubicBezTo>
                    <a:pt x="449" y="17"/>
                    <a:pt x="449" y="17"/>
                    <a:pt x="449" y="17"/>
                  </a:cubicBezTo>
                  <a:cubicBezTo>
                    <a:pt x="449" y="2"/>
                    <a:pt x="449" y="2"/>
                    <a:pt x="449" y="2"/>
                  </a:cubicBezTo>
                  <a:cubicBezTo>
                    <a:pt x="530" y="2"/>
                    <a:pt x="530" y="2"/>
                    <a:pt x="530" y="2"/>
                  </a:cubicBezTo>
                  <a:cubicBezTo>
                    <a:pt x="530" y="15"/>
                    <a:pt x="530" y="15"/>
                    <a:pt x="530" y="15"/>
                  </a:cubicBezTo>
                  <a:cubicBezTo>
                    <a:pt x="471" y="87"/>
                    <a:pt x="471" y="87"/>
                    <a:pt x="471" y="87"/>
                  </a:cubicBezTo>
                  <a:cubicBezTo>
                    <a:pt x="530" y="87"/>
                    <a:pt x="530" y="87"/>
                    <a:pt x="530" y="87"/>
                  </a:cubicBezTo>
                  <a:cubicBezTo>
                    <a:pt x="530" y="102"/>
                    <a:pt x="530" y="102"/>
                    <a:pt x="530" y="102"/>
                  </a:cubicBezTo>
                  <a:cubicBezTo>
                    <a:pt x="448" y="102"/>
                    <a:pt x="448" y="102"/>
                    <a:pt x="448" y="102"/>
                  </a:cubicBezTo>
                  <a:lnTo>
                    <a:pt x="448" y="89"/>
                  </a:lnTo>
                  <a:close/>
                  <a:moveTo>
                    <a:pt x="662" y="2"/>
                  </a:moveTo>
                  <a:cubicBezTo>
                    <a:pt x="737" y="2"/>
                    <a:pt x="737" y="2"/>
                    <a:pt x="737" y="2"/>
                  </a:cubicBezTo>
                  <a:cubicBezTo>
                    <a:pt x="737" y="18"/>
                    <a:pt x="737" y="18"/>
                    <a:pt x="737" y="18"/>
                  </a:cubicBezTo>
                  <a:cubicBezTo>
                    <a:pt x="680" y="18"/>
                    <a:pt x="680" y="18"/>
                    <a:pt x="680" y="18"/>
                  </a:cubicBezTo>
                  <a:cubicBezTo>
                    <a:pt x="680" y="45"/>
                    <a:pt x="680" y="45"/>
                    <a:pt x="680" y="45"/>
                  </a:cubicBezTo>
                  <a:cubicBezTo>
                    <a:pt x="731" y="45"/>
                    <a:pt x="731" y="45"/>
                    <a:pt x="731" y="45"/>
                  </a:cubicBezTo>
                  <a:cubicBezTo>
                    <a:pt x="731" y="61"/>
                    <a:pt x="731" y="61"/>
                    <a:pt x="731" y="61"/>
                  </a:cubicBezTo>
                  <a:cubicBezTo>
                    <a:pt x="680" y="61"/>
                    <a:pt x="680" y="61"/>
                    <a:pt x="680" y="61"/>
                  </a:cubicBezTo>
                  <a:cubicBezTo>
                    <a:pt x="680" y="102"/>
                    <a:pt x="680" y="102"/>
                    <a:pt x="680" y="102"/>
                  </a:cubicBezTo>
                  <a:cubicBezTo>
                    <a:pt x="662" y="102"/>
                    <a:pt x="662" y="102"/>
                    <a:pt x="662" y="102"/>
                  </a:cubicBezTo>
                  <a:lnTo>
                    <a:pt x="662" y="2"/>
                  </a:lnTo>
                  <a:close/>
                  <a:moveTo>
                    <a:pt x="772" y="2"/>
                  </a:moveTo>
                  <a:cubicBezTo>
                    <a:pt x="817" y="2"/>
                    <a:pt x="817" y="2"/>
                    <a:pt x="817" y="2"/>
                  </a:cubicBezTo>
                  <a:cubicBezTo>
                    <a:pt x="829" y="2"/>
                    <a:pt x="839" y="5"/>
                    <a:pt x="846" y="12"/>
                  </a:cubicBezTo>
                  <a:cubicBezTo>
                    <a:pt x="851" y="17"/>
                    <a:pt x="854" y="25"/>
                    <a:pt x="854" y="33"/>
                  </a:cubicBezTo>
                  <a:cubicBezTo>
                    <a:pt x="854" y="34"/>
                    <a:pt x="854" y="34"/>
                    <a:pt x="854" y="34"/>
                  </a:cubicBezTo>
                  <a:cubicBezTo>
                    <a:pt x="854" y="50"/>
                    <a:pt x="844" y="60"/>
                    <a:pt x="830" y="64"/>
                  </a:cubicBezTo>
                  <a:cubicBezTo>
                    <a:pt x="857" y="102"/>
                    <a:pt x="857" y="102"/>
                    <a:pt x="857" y="102"/>
                  </a:cubicBezTo>
                  <a:cubicBezTo>
                    <a:pt x="836" y="102"/>
                    <a:pt x="836" y="102"/>
                    <a:pt x="836" y="102"/>
                  </a:cubicBezTo>
                  <a:cubicBezTo>
                    <a:pt x="811" y="67"/>
                    <a:pt x="811" y="67"/>
                    <a:pt x="811" y="67"/>
                  </a:cubicBezTo>
                  <a:cubicBezTo>
                    <a:pt x="811" y="67"/>
                    <a:pt x="811" y="67"/>
                    <a:pt x="811" y="67"/>
                  </a:cubicBezTo>
                  <a:cubicBezTo>
                    <a:pt x="789" y="67"/>
                    <a:pt x="789" y="67"/>
                    <a:pt x="789" y="67"/>
                  </a:cubicBezTo>
                  <a:cubicBezTo>
                    <a:pt x="789" y="102"/>
                    <a:pt x="789" y="102"/>
                    <a:pt x="789" y="102"/>
                  </a:cubicBezTo>
                  <a:cubicBezTo>
                    <a:pt x="772" y="102"/>
                    <a:pt x="772" y="102"/>
                    <a:pt x="772" y="102"/>
                  </a:cubicBezTo>
                  <a:lnTo>
                    <a:pt x="772" y="2"/>
                  </a:lnTo>
                  <a:close/>
                  <a:moveTo>
                    <a:pt x="815" y="52"/>
                  </a:moveTo>
                  <a:cubicBezTo>
                    <a:pt x="828" y="52"/>
                    <a:pt x="836" y="45"/>
                    <a:pt x="836" y="35"/>
                  </a:cubicBezTo>
                  <a:cubicBezTo>
                    <a:pt x="836" y="35"/>
                    <a:pt x="836" y="35"/>
                    <a:pt x="836" y="35"/>
                  </a:cubicBezTo>
                  <a:cubicBezTo>
                    <a:pt x="836" y="24"/>
                    <a:pt x="828" y="18"/>
                    <a:pt x="815" y="18"/>
                  </a:cubicBezTo>
                  <a:cubicBezTo>
                    <a:pt x="789" y="18"/>
                    <a:pt x="789" y="18"/>
                    <a:pt x="789" y="18"/>
                  </a:cubicBezTo>
                  <a:cubicBezTo>
                    <a:pt x="789" y="52"/>
                    <a:pt x="789" y="52"/>
                    <a:pt x="789" y="52"/>
                  </a:cubicBezTo>
                  <a:lnTo>
                    <a:pt x="815" y="52"/>
                  </a:lnTo>
                  <a:close/>
                  <a:moveTo>
                    <a:pt x="895" y="2"/>
                  </a:moveTo>
                  <a:cubicBezTo>
                    <a:pt x="913" y="2"/>
                    <a:pt x="913" y="2"/>
                    <a:pt x="913" y="2"/>
                  </a:cubicBezTo>
                  <a:cubicBezTo>
                    <a:pt x="913" y="102"/>
                    <a:pt x="913" y="102"/>
                    <a:pt x="913" y="102"/>
                  </a:cubicBezTo>
                  <a:cubicBezTo>
                    <a:pt x="895" y="102"/>
                    <a:pt x="895" y="102"/>
                    <a:pt x="895" y="102"/>
                  </a:cubicBezTo>
                  <a:lnTo>
                    <a:pt x="895" y="2"/>
                  </a:lnTo>
                  <a:close/>
                  <a:moveTo>
                    <a:pt x="954" y="2"/>
                  </a:moveTo>
                  <a:cubicBezTo>
                    <a:pt x="1029" y="2"/>
                    <a:pt x="1029" y="2"/>
                    <a:pt x="1029" y="2"/>
                  </a:cubicBezTo>
                  <a:cubicBezTo>
                    <a:pt x="1029" y="18"/>
                    <a:pt x="1029" y="18"/>
                    <a:pt x="1029" y="18"/>
                  </a:cubicBezTo>
                  <a:cubicBezTo>
                    <a:pt x="972" y="18"/>
                    <a:pt x="972" y="18"/>
                    <a:pt x="972" y="18"/>
                  </a:cubicBezTo>
                  <a:cubicBezTo>
                    <a:pt x="972" y="44"/>
                    <a:pt x="972" y="44"/>
                    <a:pt x="972" y="44"/>
                  </a:cubicBezTo>
                  <a:cubicBezTo>
                    <a:pt x="1022" y="44"/>
                    <a:pt x="1022" y="44"/>
                    <a:pt x="1022" y="44"/>
                  </a:cubicBezTo>
                  <a:cubicBezTo>
                    <a:pt x="1022" y="60"/>
                    <a:pt x="1022" y="60"/>
                    <a:pt x="1022" y="60"/>
                  </a:cubicBezTo>
                  <a:cubicBezTo>
                    <a:pt x="972" y="60"/>
                    <a:pt x="972" y="60"/>
                    <a:pt x="972" y="60"/>
                  </a:cubicBezTo>
                  <a:cubicBezTo>
                    <a:pt x="972" y="87"/>
                    <a:pt x="972" y="87"/>
                    <a:pt x="972" y="87"/>
                  </a:cubicBezTo>
                  <a:cubicBezTo>
                    <a:pt x="1030" y="87"/>
                    <a:pt x="1030" y="87"/>
                    <a:pt x="1030" y="87"/>
                  </a:cubicBezTo>
                  <a:cubicBezTo>
                    <a:pt x="1030" y="102"/>
                    <a:pt x="1030" y="102"/>
                    <a:pt x="1030" y="102"/>
                  </a:cubicBezTo>
                  <a:cubicBezTo>
                    <a:pt x="954" y="102"/>
                    <a:pt x="954" y="102"/>
                    <a:pt x="954" y="102"/>
                  </a:cubicBezTo>
                  <a:lnTo>
                    <a:pt x="954" y="2"/>
                  </a:lnTo>
                  <a:close/>
                  <a:moveTo>
                    <a:pt x="1069" y="2"/>
                  </a:moveTo>
                  <a:cubicBezTo>
                    <a:pt x="1106" y="2"/>
                    <a:pt x="1106" y="2"/>
                    <a:pt x="1106" y="2"/>
                  </a:cubicBezTo>
                  <a:cubicBezTo>
                    <a:pt x="1138" y="2"/>
                    <a:pt x="1160" y="23"/>
                    <a:pt x="1160" y="52"/>
                  </a:cubicBezTo>
                  <a:cubicBezTo>
                    <a:pt x="1160" y="52"/>
                    <a:pt x="1160" y="52"/>
                    <a:pt x="1160" y="52"/>
                  </a:cubicBezTo>
                  <a:cubicBezTo>
                    <a:pt x="1160" y="80"/>
                    <a:pt x="1138" y="102"/>
                    <a:pt x="1106" y="102"/>
                  </a:cubicBezTo>
                  <a:cubicBezTo>
                    <a:pt x="1069" y="102"/>
                    <a:pt x="1069" y="102"/>
                    <a:pt x="1069" y="102"/>
                  </a:cubicBezTo>
                  <a:lnTo>
                    <a:pt x="1069" y="2"/>
                  </a:lnTo>
                  <a:close/>
                  <a:moveTo>
                    <a:pt x="1106" y="86"/>
                  </a:moveTo>
                  <a:cubicBezTo>
                    <a:pt x="1128" y="86"/>
                    <a:pt x="1141" y="72"/>
                    <a:pt x="1141" y="52"/>
                  </a:cubicBezTo>
                  <a:cubicBezTo>
                    <a:pt x="1141" y="52"/>
                    <a:pt x="1141" y="52"/>
                    <a:pt x="1141" y="52"/>
                  </a:cubicBezTo>
                  <a:cubicBezTo>
                    <a:pt x="1141" y="32"/>
                    <a:pt x="1128" y="18"/>
                    <a:pt x="1106" y="18"/>
                  </a:cubicBezTo>
                  <a:cubicBezTo>
                    <a:pt x="1087" y="18"/>
                    <a:pt x="1087" y="18"/>
                    <a:pt x="1087" y="18"/>
                  </a:cubicBezTo>
                  <a:cubicBezTo>
                    <a:pt x="1087" y="86"/>
                    <a:pt x="1087" y="86"/>
                    <a:pt x="1087" y="86"/>
                  </a:cubicBezTo>
                  <a:lnTo>
                    <a:pt x="1106" y="86"/>
                  </a:lnTo>
                  <a:close/>
                  <a:moveTo>
                    <a:pt x="1192" y="2"/>
                  </a:moveTo>
                  <a:cubicBezTo>
                    <a:pt x="1237" y="2"/>
                    <a:pt x="1237" y="2"/>
                    <a:pt x="1237" y="2"/>
                  </a:cubicBezTo>
                  <a:cubicBezTo>
                    <a:pt x="1248" y="2"/>
                    <a:pt x="1257" y="5"/>
                    <a:pt x="1263" y="11"/>
                  </a:cubicBezTo>
                  <a:cubicBezTo>
                    <a:pt x="1268" y="15"/>
                    <a:pt x="1270" y="21"/>
                    <a:pt x="1270" y="27"/>
                  </a:cubicBezTo>
                  <a:cubicBezTo>
                    <a:pt x="1270" y="28"/>
                    <a:pt x="1270" y="28"/>
                    <a:pt x="1270" y="28"/>
                  </a:cubicBezTo>
                  <a:cubicBezTo>
                    <a:pt x="1270" y="40"/>
                    <a:pt x="1263" y="46"/>
                    <a:pt x="1256" y="50"/>
                  </a:cubicBezTo>
                  <a:cubicBezTo>
                    <a:pt x="1267" y="54"/>
                    <a:pt x="1276" y="61"/>
                    <a:pt x="1276" y="75"/>
                  </a:cubicBezTo>
                  <a:cubicBezTo>
                    <a:pt x="1276" y="75"/>
                    <a:pt x="1276" y="75"/>
                    <a:pt x="1276" y="75"/>
                  </a:cubicBezTo>
                  <a:cubicBezTo>
                    <a:pt x="1276" y="93"/>
                    <a:pt x="1261" y="102"/>
                    <a:pt x="1238" y="102"/>
                  </a:cubicBezTo>
                  <a:cubicBezTo>
                    <a:pt x="1192" y="102"/>
                    <a:pt x="1192" y="102"/>
                    <a:pt x="1192" y="102"/>
                  </a:cubicBezTo>
                  <a:lnTo>
                    <a:pt x="1192" y="2"/>
                  </a:lnTo>
                  <a:close/>
                  <a:moveTo>
                    <a:pt x="1233" y="44"/>
                  </a:moveTo>
                  <a:cubicBezTo>
                    <a:pt x="1245" y="44"/>
                    <a:pt x="1252" y="40"/>
                    <a:pt x="1252" y="30"/>
                  </a:cubicBezTo>
                  <a:cubicBezTo>
                    <a:pt x="1252" y="30"/>
                    <a:pt x="1252" y="30"/>
                    <a:pt x="1252" y="30"/>
                  </a:cubicBezTo>
                  <a:cubicBezTo>
                    <a:pt x="1252" y="22"/>
                    <a:pt x="1246" y="17"/>
                    <a:pt x="1235" y="17"/>
                  </a:cubicBezTo>
                  <a:cubicBezTo>
                    <a:pt x="1209" y="17"/>
                    <a:pt x="1209" y="17"/>
                    <a:pt x="1209" y="17"/>
                  </a:cubicBezTo>
                  <a:cubicBezTo>
                    <a:pt x="1209" y="44"/>
                    <a:pt x="1209" y="44"/>
                    <a:pt x="1209" y="44"/>
                  </a:cubicBezTo>
                  <a:lnTo>
                    <a:pt x="1233" y="44"/>
                  </a:lnTo>
                  <a:close/>
                  <a:moveTo>
                    <a:pt x="1238" y="87"/>
                  </a:moveTo>
                  <a:cubicBezTo>
                    <a:pt x="1251" y="87"/>
                    <a:pt x="1258" y="82"/>
                    <a:pt x="1258" y="73"/>
                  </a:cubicBezTo>
                  <a:cubicBezTo>
                    <a:pt x="1258" y="73"/>
                    <a:pt x="1258" y="73"/>
                    <a:pt x="1258" y="73"/>
                  </a:cubicBezTo>
                  <a:cubicBezTo>
                    <a:pt x="1258" y="64"/>
                    <a:pt x="1251" y="59"/>
                    <a:pt x="1237" y="59"/>
                  </a:cubicBezTo>
                  <a:cubicBezTo>
                    <a:pt x="1209" y="59"/>
                    <a:pt x="1209" y="59"/>
                    <a:pt x="1209" y="59"/>
                  </a:cubicBezTo>
                  <a:cubicBezTo>
                    <a:pt x="1209" y="87"/>
                    <a:pt x="1209" y="87"/>
                    <a:pt x="1209" y="87"/>
                  </a:cubicBezTo>
                  <a:lnTo>
                    <a:pt x="1238" y="87"/>
                  </a:lnTo>
                  <a:close/>
                  <a:moveTo>
                    <a:pt x="1309" y="2"/>
                  </a:moveTo>
                  <a:cubicBezTo>
                    <a:pt x="1384" y="2"/>
                    <a:pt x="1384" y="2"/>
                    <a:pt x="1384" y="2"/>
                  </a:cubicBezTo>
                  <a:cubicBezTo>
                    <a:pt x="1384" y="18"/>
                    <a:pt x="1384" y="18"/>
                    <a:pt x="1384" y="18"/>
                  </a:cubicBezTo>
                  <a:cubicBezTo>
                    <a:pt x="1327" y="18"/>
                    <a:pt x="1327" y="18"/>
                    <a:pt x="1327" y="18"/>
                  </a:cubicBezTo>
                  <a:cubicBezTo>
                    <a:pt x="1327" y="44"/>
                    <a:pt x="1327" y="44"/>
                    <a:pt x="1327" y="44"/>
                  </a:cubicBezTo>
                  <a:cubicBezTo>
                    <a:pt x="1378" y="44"/>
                    <a:pt x="1378" y="44"/>
                    <a:pt x="1378" y="44"/>
                  </a:cubicBezTo>
                  <a:cubicBezTo>
                    <a:pt x="1378" y="60"/>
                    <a:pt x="1378" y="60"/>
                    <a:pt x="1378" y="60"/>
                  </a:cubicBezTo>
                  <a:cubicBezTo>
                    <a:pt x="1327" y="60"/>
                    <a:pt x="1327" y="60"/>
                    <a:pt x="1327" y="60"/>
                  </a:cubicBezTo>
                  <a:cubicBezTo>
                    <a:pt x="1327" y="87"/>
                    <a:pt x="1327" y="87"/>
                    <a:pt x="1327" y="87"/>
                  </a:cubicBezTo>
                  <a:cubicBezTo>
                    <a:pt x="1385" y="87"/>
                    <a:pt x="1385" y="87"/>
                    <a:pt x="1385" y="87"/>
                  </a:cubicBezTo>
                  <a:cubicBezTo>
                    <a:pt x="1385" y="102"/>
                    <a:pt x="1385" y="102"/>
                    <a:pt x="1385" y="102"/>
                  </a:cubicBezTo>
                  <a:cubicBezTo>
                    <a:pt x="1309" y="102"/>
                    <a:pt x="1309" y="102"/>
                    <a:pt x="1309" y="102"/>
                  </a:cubicBezTo>
                  <a:lnTo>
                    <a:pt x="1309" y="2"/>
                  </a:lnTo>
                  <a:close/>
                  <a:moveTo>
                    <a:pt x="1423" y="2"/>
                  </a:moveTo>
                  <a:cubicBezTo>
                    <a:pt x="1468" y="2"/>
                    <a:pt x="1468" y="2"/>
                    <a:pt x="1468" y="2"/>
                  </a:cubicBezTo>
                  <a:cubicBezTo>
                    <a:pt x="1481" y="2"/>
                    <a:pt x="1491" y="5"/>
                    <a:pt x="1497" y="12"/>
                  </a:cubicBezTo>
                  <a:cubicBezTo>
                    <a:pt x="1503" y="17"/>
                    <a:pt x="1506" y="25"/>
                    <a:pt x="1506" y="33"/>
                  </a:cubicBezTo>
                  <a:cubicBezTo>
                    <a:pt x="1506" y="34"/>
                    <a:pt x="1506" y="34"/>
                    <a:pt x="1506" y="34"/>
                  </a:cubicBezTo>
                  <a:cubicBezTo>
                    <a:pt x="1506" y="50"/>
                    <a:pt x="1496" y="60"/>
                    <a:pt x="1482" y="64"/>
                  </a:cubicBezTo>
                  <a:cubicBezTo>
                    <a:pt x="1509" y="102"/>
                    <a:pt x="1509" y="102"/>
                    <a:pt x="1509" y="102"/>
                  </a:cubicBezTo>
                  <a:cubicBezTo>
                    <a:pt x="1488" y="102"/>
                    <a:pt x="1488" y="102"/>
                    <a:pt x="1488" y="102"/>
                  </a:cubicBezTo>
                  <a:cubicBezTo>
                    <a:pt x="1463" y="67"/>
                    <a:pt x="1463" y="67"/>
                    <a:pt x="1463" y="67"/>
                  </a:cubicBezTo>
                  <a:cubicBezTo>
                    <a:pt x="1463" y="67"/>
                    <a:pt x="1463" y="67"/>
                    <a:pt x="1463" y="67"/>
                  </a:cubicBezTo>
                  <a:cubicBezTo>
                    <a:pt x="1441" y="67"/>
                    <a:pt x="1441" y="67"/>
                    <a:pt x="1441" y="67"/>
                  </a:cubicBezTo>
                  <a:cubicBezTo>
                    <a:pt x="1441" y="102"/>
                    <a:pt x="1441" y="102"/>
                    <a:pt x="1441" y="102"/>
                  </a:cubicBezTo>
                  <a:cubicBezTo>
                    <a:pt x="1423" y="102"/>
                    <a:pt x="1423" y="102"/>
                    <a:pt x="1423" y="102"/>
                  </a:cubicBezTo>
                  <a:lnTo>
                    <a:pt x="1423" y="2"/>
                  </a:lnTo>
                  <a:close/>
                  <a:moveTo>
                    <a:pt x="1467" y="52"/>
                  </a:moveTo>
                  <a:cubicBezTo>
                    <a:pt x="1479" y="52"/>
                    <a:pt x="1488" y="45"/>
                    <a:pt x="1488" y="35"/>
                  </a:cubicBezTo>
                  <a:cubicBezTo>
                    <a:pt x="1488" y="35"/>
                    <a:pt x="1488" y="35"/>
                    <a:pt x="1488" y="35"/>
                  </a:cubicBezTo>
                  <a:cubicBezTo>
                    <a:pt x="1488" y="24"/>
                    <a:pt x="1480" y="18"/>
                    <a:pt x="1467" y="18"/>
                  </a:cubicBezTo>
                  <a:cubicBezTo>
                    <a:pt x="1441" y="18"/>
                    <a:pt x="1441" y="18"/>
                    <a:pt x="1441" y="18"/>
                  </a:cubicBezTo>
                  <a:cubicBezTo>
                    <a:pt x="1441" y="52"/>
                    <a:pt x="1441" y="52"/>
                    <a:pt x="1441" y="52"/>
                  </a:cubicBezTo>
                  <a:lnTo>
                    <a:pt x="1467" y="52"/>
                  </a:lnTo>
                  <a:close/>
                  <a:moveTo>
                    <a:pt x="1532" y="52"/>
                  </a:moveTo>
                  <a:cubicBezTo>
                    <a:pt x="1532" y="52"/>
                    <a:pt x="1532" y="52"/>
                    <a:pt x="1532" y="52"/>
                  </a:cubicBezTo>
                  <a:cubicBezTo>
                    <a:pt x="1532" y="24"/>
                    <a:pt x="1554" y="0"/>
                    <a:pt x="1584" y="0"/>
                  </a:cubicBezTo>
                  <a:cubicBezTo>
                    <a:pt x="1602" y="0"/>
                    <a:pt x="1613" y="5"/>
                    <a:pt x="1623" y="14"/>
                  </a:cubicBezTo>
                  <a:cubicBezTo>
                    <a:pt x="1612" y="27"/>
                    <a:pt x="1612" y="27"/>
                    <a:pt x="1612" y="27"/>
                  </a:cubicBezTo>
                  <a:cubicBezTo>
                    <a:pt x="1604" y="20"/>
                    <a:pt x="1596" y="16"/>
                    <a:pt x="1583" y="16"/>
                  </a:cubicBezTo>
                  <a:cubicBezTo>
                    <a:pt x="1565" y="16"/>
                    <a:pt x="1551" y="32"/>
                    <a:pt x="1551" y="52"/>
                  </a:cubicBezTo>
                  <a:cubicBezTo>
                    <a:pt x="1551" y="52"/>
                    <a:pt x="1551" y="52"/>
                    <a:pt x="1551" y="52"/>
                  </a:cubicBezTo>
                  <a:cubicBezTo>
                    <a:pt x="1551" y="73"/>
                    <a:pt x="1564" y="88"/>
                    <a:pt x="1585" y="88"/>
                  </a:cubicBezTo>
                  <a:cubicBezTo>
                    <a:pt x="1595" y="88"/>
                    <a:pt x="1603" y="85"/>
                    <a:pt x="1609" y="80"/>
                  </a:cubicBezTo>
                  <a:cubicBezTo>
                    <a:pt x="1609" y="62"/>
                    <a:pt x="1609" y="62"/>
                    <a:pt x="1609" y="62"/>
                  </a:cubicBezTo>
                  <a:cubicBezTo>
                    <a:pt x="1584" y="62"/>
                    <a:pt x="1584" y="62"/>
                    <a:pt x="1584" y="62"/>
                  </a:cubicBezTo>
                  <a:cubicBezTo>
                    <a:pt x="1584" y="46"/>
                    <a:pt x="1584" y="46"/>
                    <a:pt x="1584" y="46"/>
                  </a:cubicBezTo>
                  <a:cubicBezTo>
                    <a:pt x="1627" y="46"/>
                    <a:pt x="1627" y="46"/>
                    <a:pt x="1627" y="46"/>
                  </a:cubicBezTo>
                  <a:cubicBezTo>
                    <a:pt x="1627" y="88"/>
                    <a:pt x="1627" y="88"/>
                    <a:pt x="1627" y="88"/>
                  </a:cubicBezTo>
                  <a:cubicBezTo>
                    <a:pt x="1617" y="97"/>
                    <a:pt x="1602" y="104"/>
                    <a:pt x="1584" y="104"/>
                  </a:cubicBezTo>
                  <a:cubicBezTo>
                    <a:pt x="1553" y="104"/>
                    <a:pt x="1532" y="82"/>
                    <a:pt x="1532"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2"/>
            <p:cNvSpPr>
              <a:spLocks noEditPoints="1"/>
            </p:cNvSpPr>
            <p:nvPr userDrawn="1"/>
          </p:nvSpPr>
          <p:spPr bwMode="auto">
            <a:xfrm>
              <a:off x="13465175" y="4395788"/>
              <a:ext cx="2370138" cy="285750"/>
            </a:xfrm>
            <a:custGeom>
              <a:avLst/>
              <a:gdLst>
                <a:gd name="T0" fmla="*/ 17 w 632"/>
                <a:gd name="T1" fmla="*/ 22 h 76"/>
                <a:gd name="T2" fmla="*/ 19 w 632"/>
                <a:gd name="T3" fmla="*/ 15 h 76"/>
                <a:gd name="T4" fmla="*/ 26 w 632"/>
                <a:gd name="T5" fmla="*/ 58 h 76"/>
                <a:gd name="T6" fmla="*/ 26 w 632"/>
                <a:gd name="T7" fmla="*/ 39 h 76"/>
                <a:gd name="T8" fmla="*/ 26 w 632"/>
                <a:gd name="T9" fmla="*/ 39 h 76"/>
                <a:gd name="T10" fmla="*/ 60 w 632"/>
                <a:gd name="T11" fmla="*/ 27 h 76"/>
                <a:gd name="T12" fmla="*/ 46 w 632"/>
                <a:gd name="T13" fmla="*/ 50 h 76"/>
                <a:gd name="T14" fmla="*/ 60 w 632"/>
                <a:gd name="T15" fmla="*/ 16 h 76"/>
                <a:gd name="T16" fmla="*/ 87 w 632"/>
                <a:gd name="T17" fmla="*/ 50 h 76"/>
                <a:gd name="T18" fmla="*/ 149 w 632"/>
                <a:gd name="T19" fmla="*/ 0 h 76"/>
                <a:gd name="T20" fmla="*/ 148 w 632"/>
                <a:gd name="T21" fmla="*/ 50 h 76"/>
                <a:gd name="T22" fmla="*/ 134 w 632"/>
                <a:gd name="T23" fmla="*/ 50 h 76"/>
                <a:gd name="T24" fmla="*/ 133 w 632"/>
                <a:gd name="T25" fmla="*/ 8 h 76"/>
                <a:gd name="T26" fmla="*/ 134 w 632"/>
                <a:gd name="T27" fmla="*/ 33 h 76"/>
                <a:gd name="T28" fmla="*/ 212 w 632"/>
                <a:gd name="T29" fmla="*/ 37 h 76"/>
                <a:gd name="T30" fmla="*/ 203 w 632"/>
                <a:gd name="T31" fmla="*/ 37 h 76"/>
                <a:gd name="T32" fmla="*/ 249 w 632"/>
                <a:gd name="T33" fmla="*/ 31 h 76"/>
                <a:gd name="T34" fmla="*/ 236 w 632"/>
                <a:gd name="T35" fmla="*/ 58 h 76"/>
                <a:gd name="T36" fmla="*/ 217 w 632"/>
                <a:gd name="T37" fmla="*/ 23 h 76"/>
                <a:gd name="T38" fmla="*/ 246 w 632"/>
                <a:gd name="T39" fmla="*/ 15 h 76"/>
                <a:gd name="T40" fmla="*/ 244 w 632"/>
                <a:gd name="T41" fmla="*/ 58 h 76"/>
                <a:gd name="T42" fmla="*/ 292 w 632"/>
                <a:gd name="T43" fmla="*/ 37 h 76"/>
                <a:gd name="T44" fmla="*/ 283 w 632"/>
                <a:gd name="T45" fmla="*/ 37 h 76"/>
                <a:gd name="T46" fmla="*/ 324 w 632"/>
                <a:gd name="T47" fmla="*/ 37 h 76"/>
                <a:gd name="T48" fmla="*/ 334 w 632"/>
                <a:gd name="T49" fmla="*/ 37 h 76"/>
                <a:gd name="T50" fmla="*/ 395 w 632"/>
                <a:gd name="T51" fmla="*/ 50 h 76"/>
                <a:gd name="T52" fmla="*/ 383 w 632"/>
                <a:gd name="T53" fmla="*/ 50 h 76"/>
                <a:gd name="T54" fmla="*/ 374 w 632"/>
                <a:gd name="T55" fmla="*/ 50 h 76"/>
                <a:gd name="T56" fmla="*/ 383 w 632"/>
                <a:gd name="T57" fmla="*/ 21 h 76"/>
                <a:gd name="T58" fmla="*/ 423 w 632"/>
                <a:gd name="T59" fmla="*/ 15 h 76"/>
                <a:gd name="T60" fmla="*/ 421 w 632"/>
                <a:gd name="T61" fmla="*/ 58 h 76"/>
                <a:gd name="T62" fmla="*/ 409 w 632"/>
                <a:gd name="T63" fmla="*/ 27 h 76"/>
                <a:gd name="T64" fmla="*/ 395 w 632"/>
                <a:gd name="T65" fmla="*/ 58 h 76"/>
                <a:gd name="T66" fmla="*/ 459 w 632"/>
                <a:gd name="T67" fmla="*/ 20 h 76"/>
                <a:gd name="T68" fmla="*/ 459 w 632"/>
                <a:gd name="T69" fmla="*/ 54 h 76"/>
                <a:gd name="T70" fmla="*/ 444 w 632"/>
                <a:gd name="T71" fmla="*/ 67 h 76"/>
                <a:gd name="T72" fmla="*/ 468 w 632"/>
                <a:gd name="T73" fmla="*/ 22 h 76"/>
                <a:gd name="T74" fmla="*/ 468 w 632"/>
                <a:gd name="T75" fmla="*/ 22 h 76"/>
                <a:gd name="T76" fmla="*/ 509 w 632"/>
                <a:gd name="T77" fmla="*/ 22 h 76"/>
                <a:gd name="T78" fmla="*/ 512 w 632"/>
                <a:gd name="T79" fmla="*/ 15 h 76"/>
                <a:gd name="T80" fmla="*/ 518 w 632"/>
                <a:gd name="T81" fmla="*/ 58 h 76"/>
                <a:gd name="T82" fmla="*/ 518 w 632"/>
                <a:gd name="T83" fmla="*/ 39 h 76"/>
                <a:gd name="T84" fmla="*/ 518 w 632"/>
                <a:gd name="T85" fmla="*/ 39 h 76"/>
                <a:gd name="T86" fmla="*/ 553 w 632"/>
                <a:gd name="T87" fmla="*/ 27 h 76"/>
                <a:gd name="T88" fmla="*/ 538 w 632"/>
                <a:gd name="T89" fmla="*/ 50 h 76"/>
                <a:gd name="T90" fmla="*/ 553 w 632"/>
                <a:gd name="T91" fmla="*/ 16 h 76"/>
                <a:gd name="T92" fmla="*/ 580 w 632"/>
                <a:gd name="T93" fmla="*/ 50 h 76"/>
                <a:gd name="T94" fmla="*/ 614 w 632"/>
                <a:gd name="T95" fmla="*/ 16 h 76"/>
                <a:gd name="T96" fmla="*/ 596 w 632"/>
                <a:gd name="T97" fmla="*/ 76 h 76"/>
                <a:gd name="T98" fmla="*/ 590 w 632"/>
                <a:gd name="T99" fmla="*/ 23 h 76"/>
                <a:gd name="T100" fmla="*/ 600 w 632"/>
                <a:gd name="T101" fmla="*/ 23 h 76"/>
                <a:gd name="T102" fmla="*/ 614 w 632"/>
                <a:gd name="T103" fmla="*/ 1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2" h="76">
                  <a:moveTo>
                    <a:pt x="0" y="46"/>
                  </a:moveTo>
                  <a:cubicBezTo>
                    <a:pt x="0" y="36"/>
                    <a:pt x="9" y="33"/>
                    <a:pt x="18" y="33"/>
                  </a:cubicBezTo>
                  <a:cubicBezTo>
                    <a:pt x="26" y="33"/>
                    <a:pt x="26" y="33"/>
                    <a:pt x="26" y="33"/>
                  </a:cubicBezTo>
                  <a:cubicBezTo>
                    <a:pt x="26" y="29"/>
                    <a:pt x="26" y="29"/>
                    <a:pt x="26" y="29"/>
                  </a:cubicBezTo>
                  <a:cubicBezTo>
                    <a:pt x="26" y="24"/>
                    <a:pt x="23" y="22"/>
                    <a:pt x="17" y="22"/>
                  </a:cubicBezTo>
                  <a:cubicBezTo>
                    <a:pt x="15" y="22"/>
                    <a:pt x="13" y="23"/>
                    <a:pt x="10" y="23"/>
                  </a:cubicBezTo>
                  <a:cubicBezTo>
                    <a:pt x="10" y="28"/>
                    <a:pt x="10" y="28"/>
                    <a:pt x="10" y="28"/>
                  </a:cubicBezTo>
                  <a:cubicBezTo>
                    <a:pt x="2" y="28"/>
                    <a:pt x="2" y="28"/>
                    <a:pt x="2" y="28"/>
                  </a:cubicBezTo>
                  <a:cubicBezTo>
                    <a:pt x="2" y="17"/>
                    <a:pt x="2" y="17"/>
                    <a:pt x="2" y="17"/>
                  </a:cubicBezTo>
                  <a:cubicBezTo>
                    <a:pt x="8" y="15"/>
                    <a:pt x="14" y="15"/>
                    <a:pt x="19" y="15"/>
                  </a:cubicBezTo>
                  <a:cubicBezTo>
                    <a:pt x="30" y="15"/>
                    <a:pt x="35" y="18"/>
                    <a:pt x="35" y="29"/>
                  </a:cubicBezTo>
                  <a:cubicBezTo>
                    <a:pt x="35" y="50"/>
                    <a:pt x="35" y="50"/>
                    <a:pt x="35" y="50"/>
                  </a:cubicBezTo>
                  <a:cubicBezTo>
                    <a:pt x="41" y="50"/>
                    <a:pt x="41" y="50"/>
                    <a:pt x="41" y="50"/>
                  </a:cubicBezTo>
                  <a:cubicBezTo>
                    <a:pt x="41" y="58"/>
                    <a:pt x="41" y="58"/>
                    <a:pt x="41" y="58"/>
                  </a:cubicBezTo>
                  <a:cubicBezTo>
                    <a:pt x="26" y="58"/>
                    <a:pt x="26" y="58"/>
                    <a:pt x="26" y="58"/>
                  </a:cubicBezTo>
                  <a:cubicBezTo>
                    <a:pt x="26" y="54"/>
                    <a:pt x="26" y="54"/>
                    <a:pt x="26" y="54"/>
                  </a:cubicBezTo>
                  <a:cubicBezTo>
                    <a:pt x="26" y="54"/>
                    <a:pt x="26" y="54"/>
                    <a:pt x="26" y="54"/>
                  </a:cubicBezTo>
                  <a:cubicBezTo>
                    <a:pt x="23" y="57"/>
                    <a:pt x="19" y="59"/>
                    <a:pt x="13" y="59"/>
                  </a:cubicBezTo>
                  <a:cubicBezTo>
                    <a:pt x="5" y="59"/>
                    <a:pt x="0" y="53"/>
                    <a:pt x="0" y="46"/>
                  </a:cubicBezTo>
                  <a:close/>
                  <a:moveTo>
                    <a:pt x="26" y="39"/>
                  </a:moveTo>
                  <a:cubicBezTo>
                    <a:pt x="19" y="39"/>
                    <a:pt x="19" y="39"/>
                    <a:pt x="19" y="39"/>
                  </a:cubicBezTo>
                  <a:cubicBezTo>
                    <a:pt x="12" y="39"/>
                    <a:pt x="9" y="40"/>
                    <a:pt x="9" y="45"/>
                  </a:cubicBezTo>
                  <a:cubicBezTo>
                    <a:pt x="9" y="49"/>
                    <a:pt x="12" y="52"/>
                    <a:pt x="17" y="52"/>
                  </a:cubicBezTo>
                  <a:cubicBezTo>
                    <a:pt x="21" y="52"/>
                    <a:pt x="24" y="50"/>
                    <a:pt x="26" y="48"/>
                  </a:cubicBezTo>
                  <a:lnTo>
                    <a:pt x="26" y="39"/>
                  </a:lnTo>
                  <a:close/>
                  <a:moveTo>
                    <a:pt x="74" y="50"/>
                  </a:moveTo>
                  <a:cubicBezTo>
                    <a:pt x="78" y="50"/>
                    <a:pt x="78" y="50"/>
                    <a:pt x="78" y="50"/>
                  </a:cubicBezTo>
                  <a:cubicBezTo>
                    <a:pt x="78" y="31"/>
                    <a:pt x="78" y="31"/>
                    <a:pt x="78" y="31"/>
                  </a:cubicBezTo>
                  <a:cubicBezTo>
                    <a:pt x="78" y="26"/>
                    <a:pt x="76" y="22"/>
                    <a:pt x="71" y="22"/>
                  </a:cubicBezTo>
                  <a:cubicBezTo>
                    <a:pt x="66" y="22"/>
                    <a:pt x="63" y="25"/>
                    <a:pt x="60" y="27"/>
                  </a:cubicBezTo>
                  <a:cubicBezTo>
                    <a:pt x="60" y="50"/>
                    <a:pt x="60" y="50"/>
                    <a:pt x="60" y="50"/>
                  </a:cubicBezTo>
                  <a:cubicBezTo>
                    <a:pt x="65" y="50"/>
                    <a:pt x="65" y="50"/>
                    <a:pt x="65" y="50"/>
                  </a:cubicBezTo>
                  <a:cubicBezTo>
                    <a:pt x="65" y="58"/>
                    <a:pt x="65" y="58"/>
                    <a:pt x="65" y="58"/>
                  </a:cubicBezTo>
                  <a:cubicBezTo>
                    <a:pt x="46" y="58"/>
                    <a:pt x="46" y="58"/>
                    <a:pt x="46" y="58"/>
                  </a:cubicBezTo>
                  <a:cubicBezTo>
                    <a:pt x="46" y="50"/>
                    <a:pt x="46" y="50"/>
                    <a:pt x="46" y="50"/>
                  </a:cubicBezTo>
                  <a:cubicBezTo>
                    <a:pt x="51" y="50"/>
                    <a:pt x="51" y="50"/>
                    <a:pt x="51" y="50"/>
                  </a:cubicBezTo>
                  <a:cubicBezTo>
                    <a:pt x="51" y="23"/>
                    <a:pt x="51" y="23"/>
                    <a:pt x="51" y="23"/>
                  </a:cubicBezTo>
                  <a:cubicBezTo>
                    <a:pt x="46" y="23"/>
                    <a:pt x="46" y="23"/>
                    <a:pt x="46" y="23"/>
                  </a:cubicBezTo>
                  <a:cubicBezTo>
                    <a:pt x="46" y="16"/>
                    <a:pt x="46" y="16"/>
                    <a:pt x="46" y="16"/>
                  </a:cubicBezTo>
                  <a:cubicBezTo>
                    <a:pt x="60" y="16"/>
                    <a:pt x="60" y="16"/>
                    <a:pt x="60" y="16"/>
                  </a:cubicBezTo>
                  <a:cubicBezTo>
                    <a:pt x="60" y="21"/>
                    <a:pt x="60" y="21"/>
                    <a:pt x="60" y="21"/>
                  </a:cubicBezTo>
                  <a:cubicBezTo>
                    <a:pt x="60" y="21"/>
                    <a:pt x="60" y="21"/>
                    <a:pt x="60" y="21"/>
                  </a:cubicBezTo>
                  <a:cubicBezTo>
                    <a:pt x="64" y="17"/>
                    <a:pt x="69" y="15"/>
                    <a:pt x="75" y="15"/>
                  </a:cubicBezTo>
                  <a:cubicBezTo>
                    <a:pt x="83" y="15"/>
                    <a:pt x="87" y="20"/>
                    <a:pt x="87" y="29"/>
                  </a:cubicBezTo>
                  <a:cubicBezTo>
                    <a:pt x="87" y="50"/>
                    <a:pt x="87" y="50"/>
                    <a:pt x="87" y="50"/>
                  </a:cubicBezTo>
                  <a:cubicBezTo>
                    <a:pt x="93" y="50"/>
                    <a:pt x="93" y="50"/>
                    <a:pt x="93" y="50"/>
                  </a:cubicBezTo>
                  <a:cubicBezTo>
                    <a:pt x="93" y="58"/>
                    <a:pt x="93" y="58"/>
                    <a:pt x="93" y="58"/>
                  </a:cubicBezTo>
                  <a:cubicBezTo>
                    <a:pt x="74" y="58"/>
                    <a:pt x="74" y="58"/>
                    <a:pt x="74" y="58"/>
                  </a:cubicBezTo>
                  <a:lnTo>
                    <a:pt x="74" y="50"/>
                  </a:lnTo>
                  <a:close/>
                  <a:moveTo>
                    <a:pt x="149" y="0"/>
                  </a:moveTo>
                  <a:cubicBezTo>
                    <a:pt x="165" y="50"/>
                    <a:pt x="165" y="50"/>
                    <a:pt x="165" y="50"/>
                  </a:cubicBezTo>
                  <a:cubicBezTo>
                    <a:pt x="170" y="50"/>
                    <a:pt x="170" y="50"/>
                    <a:pt x="170" y="50"/>
                  </a:cubicBezTo>
                  <a:cubicBezTo>
                    <a:pt x="170" y="58"/>
                    <a:pt x="170" y="58"/>
                    <a:pt x="170" y="58"/>
                  </a:cubicBezTo>
                  <a:cubicBezTo>
                    <a:pt x="148" y="58"/>
                    <a:pt x="148" y="58"/>
                    <a:pt x="148" y="58"/>
                  </a:cubicBezTo>
                  <a:cubicBezTo>
                    <a:pt x="148" y="50"/>
                    <a:pt x="148" y="50"/>
                    <a:pt x="148" y="50"/>
                  </a:cubicBezTo>
                  <a:cubicBezTo>
                    <a:pt x="154" y="50"/>
                    <a:pt x="154" y="50"/>
                    <a:pt x="154" y="50"/>
                  </a:cubicBezTo>
                  <a:cubicBezTo>
                    <a:pt x="151" y="40"/>
                    <a:pt x="151" y="40"/>
                    <a:pt x="151" y="40"/>
                  </a:cubicBezTo>
                  <a:cubicBezTo>
                    <a:pt x="132" y="40"/>
                    <a:pt x="132" y="40"/>
                    <a:pt x="132" y="40"/>
                  </a:cubicBezTo>
                  <a:cubicBezTo>
                    <a:pt x="128" y="50"/>
                    <a:pt x="128" y="50"/>
                    <a:pt x="128" y="50"/>
                  </a:cubicBezTo>
                  <a:cubicBezTo>
                    <a:pt x="134" y="50"/>
                    <a:pt x="134" y="50"/>
                    <a:pt x="134" y="50"/>
                  </a:cubicBezTo>
                  <a:cubicBezTo>
                    <a:pt x="134" y="58"/>
                    <a:pt x="134" y="58"/>
                    <a:pt x="134" y="58"/>
                  </a:cubicBezTo>
                  <a:cubicBezTo>
                    <a:pt x="113" y="58"/>
                    <a:pt x="113" y="58"/>
                    <a:pt x="113" y="58"/>
                  </a:cubicBezTo>
                  <a:cubicBezTo>
                    <a:pt x="113" y="50"/>
                    <a:pt x="113" y="50"/>
                    <a:pt x="113" y="50"/>
                  </a:cubicBezTo>
                  <a:cubicBezTo>
                    <a:pt x="119" y="50"/>
                    <a:pt x="119" y="50"/>
                    <a:pt x="119" y="50"/>
                  </a:cubicBezTo>
                  <a:cubicBezTo>
                    <a:pt x="133" y="8"/>
                    <a:pt x="133" y="8"/>
                    <a:pt x="133" y="8"/>
                  </a:cubicBezTo>
                  <a:cubicBezTo>
                    <a:pt x="127" y="8"/>
                    <a:pt x="127" y="8"/>
                    <a:pt x="127" y="8"/>
                  </a:cubicBezTo>
                  <a:cubicBezTo>
                    <a:pt x="127" y="0"/>
                    <a:pt x="127" y="0"/>
                    <a:pt x="127" y="0"/>
                  </a:cubicBezTo>
                  <a:lnTo>
                    <a:pt x="149" y="0"/>
                  </a:lnTo>
                  <a:close/>
                  <a:moveTo>
                    <a:pt x="142" y="9"/>
                  </a:moveTo>
                  <a:cubicBezTo>
                    <a:pt x="134" y="33"/>
                    <a:pt x="134" y="33"/>
                    <a:pt x="134" y="33"/>
                  </a:cubicBezTo>
                  <a:cubicBezTo>
                    <a:pt x="150" y="33"/>
                    <a:pt x="150" y="33"/>
                    <a:pt x="150" y="33"/>
                  </a:cubicBezTo>
                  <a:cubicBezTo>
                    <a:pt x="142" y="9"/>
                    <a:pt x="142" y="9"/>
                    <a:pt x="142" y="9"/>
                  </a:cubicBezTo>
                  <a:close/>
                  <a:moveTo>
                    <a:pt x="172" y="37"/>
                  </a:moveTo>
                  <a:cubicBezTo>
                    <a:pt x="172" y="24"/>
                    <a:pt x="178" y="15"/>
                    <a:pt x="192" y="15"/>
                  </a:cubicBezTo>
                  <a:cubicBezTo>
                    <a:pt x="207" y="15"/>
                    <a:pt x="212" y="24"/>
                    <a:pt x="212" y="37"/>
                  </a:cubicBezTo>
                  <a:cubicBezTo>
                    <a:pt x="212" y="50"/>
                    <a:pt x="207" y="59"/>
                    <a:pt x="192" y="59"/>
                  </a:cubicBezTo>
                  <a:cubicBezTo>
                    <a:pt x="178" y="59"/>
                    <a:pt x="172" y="50"/>
                    <a:pt x="172" y="37"/>
                  </a:cubicBezTo>
                  <a:close/>
                  <a:moveTo>
                    <a:pt x="182" y="37"/>
                  </a:moveTo>
                  <a:cubicBezTo>
                    <a:pt x="182" y="45"/>
                    <a:pt x="185" y="51"/>
                    <a:pt x="192" y="51"/>
                  </a:cubicBezTo>
                  <a:cubicBezTo>
                    <a:pt x="200" y="51"/>
                    <a:pt x="203" y="45"/>
                    <a:pt x="203" y="37"/>
                  </a:cubicBezTo>
                  <a:cubicBezTo>
                    <a:pt x="203" y="28"/>
                    <a:pt x="200" y="22"/>
                    <a:pt x="192" y="22"/>
                  </a:cubicBezTo>
                  <a:cubicBezTo>
                    <a:pt x="185" y="22"/>
                    <a:pt x="182" y="28"/>
                    <a:pt x="182" y="37"/>
                  </a:cubicBezTo>
                  <a:close/>
                  <a:moveTo>
                    <a:pt x="244" y="50"/>
                  </a:moveTo>
                  <a:cubicBezTo>
                    <a:pt x="249" y="50"/>
                    <a:pt x="249" y="50"/>
                    <a:pt x="249" y="50"/>
                  </a:cubicBezTo>
                  <a:cubicBezTo>
                    <a:pt x="249" y="31"/>
                    <a:pt x="249" y="31"/>
                    <a:pt x="249" y="31"/>
                  </a:cubicBezTo>
                  <a:cubicBezTo>
                    <a:pt x="249" y="26"/>
                    <a:pt x="247" y="22"/>
                    <a:pt x="241" y="22"/>
                  </a:cubicBezTo>
                  <a:cubicBezTo>
                    <a:pt x="237" y="22"/>
                    <a:pt x="233" y="25"/>
                    <a:pt x="231" y="27"/>
                  </a:cubicBezTo>
                  <a:cubicBezTo>
                    <a:pt x="231" y="50"/>
                    <a:pt x="231" y="50"/>
                    <a:pt x="231" y="50"/>
                  </a:cubicBezTo>
                  <a:cubicBezTo>
                    <a:pt x="236" y="50"/>
                    <a:pt x="236" y="50"/>
                    <a:pt x="236" y="50"/>
                  </a:cubicBezTo>
                  <a:cubicBezTo>
                    <a:pt x="236" y="58"/>
                    <a:pt x="236" y="58"/>
                    <a:pt x="236" y="58"/>
                  </a:cubicBezTo>
                  <a:cubicBezTo>
                    <a:pt x="217" y="58"/>
                    <a:pt x="217" y="58"/>
                    <a:pt x="217" y="58"/>
                  </a:cubicBezTo>
                  <a:cubicBezTo>
                    <a:pt x="217" y="50"/>
                    <a:pt x="217" y="50"/>
                    <a:pt x="217" y="50"/>
                  </a:cubicBezTo>
                  <a:cubicBezTo>
                    <a:pt x="222" y="50"/>
                    <a:pt x="222" y="50"/>
                    <a:pt x="222" y="50"/>
                  </a:cubicBezTo>
                  <a:cubicBezTo>
                    <a:pt x="222" y="23"/>
                    <a:pt x="222" y="23"/>
                    <a:pt x="222" y="23"/>
                  </a:cubicBezTo>
                  <a:cubicBezTo>
                    <a:pt x="217" y="23"/>
                    <a:pt x="217" y="23"/>
                    <a:pt x="217" y="23"/>
                  </a:cubicBezTo>
                  <a:cubicBezTo>
                    <a:pt x="217" y="16"/>
                    <a:pt x="217" y="16"/>
                    <a:pt x="217" y="16"/>
                  </a:cubicBezTo>
                  <a:cubicBezTo>
                    <a:pt x="231" y="16"/>
                    <a:pt x="231" y="16"/>
                    <a:pt x="231" y="16"/>
                  </a:cubicBezTo>
                  <a:cubicBezTo>
                    <a:pt x="231" y="21"/>
                    <a:pt x="231" y="21"/>
                    <a:pt x="231" y="21"/>
                  </a:cubicBezTo>
                  <a:cubicBezTo>
                    <a:pt x="231" y="21"/>
                    <a:pt x="231" y="21"/>
                    <a:pt x="231" y="21"/>
                  </a:cubicBezTo>
                  <a:cubicBezTo>
                    <a:pt x="235" y="17"/>
                    <a:pt x="240" y="15"/>
                    <a:pt x="246" y="15"/>
                  </a:cubicBezTo>
                  <a:cubicBezTo>
                    <a:pt x="254" y="15"/>
                    <a:pt x="258" y="20"/>
                    <a:pt x="258" y="29"/>
                  </a:cubicBezTo>
                  <a:cubicBezTo>
                    <a:pt x="258" y="50"/>
                    <a:pt x="258" y="50"/>
                    <a:pt x="258" y="50"/>
                  </a:cubicBezTo>
                  <a:cubicBezTo>
                    <a:pt x="263" y="50"/>
                    <a:pt x="263" y="50"/>
                    <a:pt x="263" y="50"/>
                  </a:cubicBezTo>
                  <a:cubicBezTo>
                    <a:pt x="263" y="58"/>
                    <a:pt x="263" y="58"/>
                    <a:pt x="263" y="58"/>
                  </a:cubicBezTo>
                  <a:cubicBezTo>
                    <a:pt x="244" y="58"/>
                    <a:pt x="244" y="58"/>
                    <a:pt x="244" y="58"/>
                  </a:cubicBezTo>
                  <a:lnTo>
                    <a:pt x="244" y="50"/>
                  </a:lnTo>
                  <a:close/>
                  <a:moveTo>
                    <a:pt x="311" y="28"/>
                  </a:moveTo>
                  <a:cubicBezTo>
                    <a:pt x="311" y="23"/>
                    <a:pt x="311" y="23"/>
                    <a:pt x="311" y="23"/>
                  </a:cubicBezTo>
                  <a:cubicBezTo>
                    <a:pt x="308" y="22"/>
                    <a:pt x="306" y="22"/>
                    <a:pt x="304" y="22"/>
                  </a:cubicBezTo>
                  <a:cubicBezTo>
                    <a:pt x="296" y="22"/>
                    <a:pt x="292" y="28"/>
                    <a:pt x="292" y="37"/>
                  </a:cubicBezTo>
                  <a:cubicBezTo>
                    <a:pt x="292" y="46"/>
                    <a:pt x="296" y="51"/>
                    <a:pt x="304" y="51"/>
                  </a:cubicBezTo>
                  <a:cubicBezTo>
                    <a:pt x="307" y="51"/>
                    <a:pt x="310" y="51"/>
                    <a:pt x="317" y="49"/>
                  </a:cubicBezTo>
                  <a:cubicBezTo>
                    <a:pt x="318" y="57"/>
                    <a:pt x="318" y="57"/>
                    <a:pt x="318" y="57"/>
                  </a:cubicBezTo>
                  <a:cubicBezTo>
                    <a:pt x="313" y="58"/>
                    <a:pt x="309" y="59"/>
                    <a:pt x="304" y="59"/>
                  </a:cubicBezTo>
                  <a:cubicBezTo>
                    <a:pt x="288" y="59"/>
                    <a:pt x="283" y="50"/>
                    <a:pt x="283" y="37"/>
                  </a:cubicBezTo>
                  <a:cubicBezTo>
                    <a:pt x="283" y="24"/>
                    <a:pt x="288" y="15"/>
                    <a:pt x="304" y="15"/>
                  </a:cubicBezTo>
                  <a:cubicBezTo>
                    <a:pt x="309" y="15"/>
                    <a:pt x="313" y="15"/>
                    <a:pt x="318" y="17"/>
                  </a:cubicBezTo>
                  <a:cubicBezTo>
                    <a:pt x="318" y="28"/>
                    <a:pt x="318" y="28"/>
                    <a:pt x="318" y="28"/>
                  </a:cubicBezTo>
                  <a:lnTo>
                    <a:pt x="311" y="28"/>
                  </a:lnTo>
                  <a:close/>
                  <a:moveTo>
                    <a:pt x="324" y="37"/>
                  </a:moveTo>
                  <a:cubicBezTo>
                    <a:pt x="324" y="24"/>
                    <a:pt x="329" y="15"/>
                    <a:pt x="344" y="15"/>
                  </a:cubicBezTo>
                  <a:cubicBezTo>
                    <a:pt x="358" y="15"/>
                    <a:pt x="364" y="24"/>
                    <a:pt x="364" y="37"/>
                  </a:cubicBezTo>
                  <a:cubicBezTo>
                    <a:pt x="364" y="50"/>
                    <a:pt x="358" y="59"/>
                    <a:pt x="344" y="59"/>
                  </a:cubicBezTo>
                  <a:cubicBezTo>
                    <a:pt x="329" y="59"/>
                    <a:pt x="324" y="50"/>
                    <a:pt x="324" y="37"/>
                  </a:cubicBezTo>
                  <a:close/>
                  <a:moveTo>
                    <a:pt x="334" y="37"/>
                  </a:moveTo>
                  <a:cubicBezTo>
                    <a:pt x="334" y="45"/>
                    <a:pt x="336" y="51"/>
                    <a:pt x="344" y="51"/>
                  </a:cubicBezTo>
                  <a:cubicBezTo>
                    <a:pt x="352" y="51"/>
                    <a:pt x="354" y="45"/>
                    <a:pt x="354" y="37"/>
                  </a:cubicBezTo>
                  <a:cubicBezTo>
                    <a:pt x="354" y="28"/>
                    <a:pt x="352" y="22"/>
                    <a:pt x="344" y="22"/>
                  </a:cubicBezTo>
                  <a:cubicBezTo>
                    <a:pt x="336" y="22"/>
                    <a:pt x="334" y="28"/>
                    <a:pt x="334" y="37"/>
                  </a:cubicBezTo>
                  <a:close/>
                  <a:moveTo>
                    <a:pt x="395" y="50"/>
                  </a:moveTo>
                  <a:cubicBezTo>
                    <a:pt x="400" y="50"/>
                    <a:pt x="400" y="50"/>
                    <a:pt x="400" y="50"/>
                  </a:cubicBezTo>
                  <a:cubicBezTo>
                    <a:pt x="400" y="31"/>
                    <a:pt x="400" y="31"/>
                    <a:pt x="400" y="31"/>
                  </a:cubicBezTo>
                  <a:cubicBezTo>
                    <a:pt x="400" y="26"/>
                    <a:pt x="397" y="22"/>
                    <a:pt x="392" y="22"/>
                  </a:cubicBezTo>
                  <a:cubicBezTo>
                    <a:pt x="388" y="22"/>
                    <a:pt x="385" y="25"/>
                    <a:pt x="383" y="27"/>
                  </a:cubicBezTo>
                  <a:cubicBezTo>
                    <a:pt x="383" y="50"/>
                    <a:pt x="383" y="50"/>
                    <a:pt x="383" y="50"/>
                  </a:cubicBezTo>
                  <a:cubicBezTo>
                    <a:pt x="387" y="50"/>
                    <a:pt x="387" y="50"/>
                    <a:pt x="387" y="50"/>
                  </a:cubicBezTo>
                  <a:cubicBezTo>
                    <a:pt x="387" y="58"/>
                    <a:pt x="387" y="58"/>
                    <a:pt x="387" y="58"/>
                  </a:cubicBezTo>
                  <a:cubicBezTo>
                    <a:pt x="368" y="58"/>
                    <a:pt x="368" y="58"/>
                    <a:pt x="368" y="58"/>
                  </a:cubicBezTo>
                  <a:cubicBezTo>
                    <a:pt x="368" y="50"/>
                    <a:pt x="368" y="50"/>
                    <a:pt x="368" y="50"/>
                  </a:cubicBezTo>
                  <a:cubicBezTo>
                    <a:pt x="374" y="50"/>
                    <a:pt x="374" y="50"/>
                    <a:pt x="374" y="50"/>
                  </a:cubicBezTo>
                  <a:cubicBezTo>
                    <a:pt x="374" y="23"/>
                    <a:pt x="374" y="23"/>
                    <a:pt x="374" y="23"/>
                  </a:cubicBezTo>
                  <a:cubicBezTo>
                    <a:pt x="368" y="23"/>
                    <a:pt x="368" y="23"/>
                    <a:pt x="368" y="23"/>
                  </a:cubicBezTo>
                  <a:cubicBezTo>
                    <a:pt x="368" y="16"/>
                    <a:pt x="368" y="16"/>
                    <a:pt x="368" y="16"/>
                  </a:cubicBezTo>
                  <a:cubicBezTo>
                    <a:pt x="383" y="16"/>
                    <a:pt x="383" y="16"/>
                    <a:pt x="383" y="16"/>
                  </a:cubicBezTo>
                  <a:cubicBezTo>
                    <a:pt x="383" y="21"/>
                    <a:pt x="383" y="21"/>
                    <a:pt x="383" y="21"/>
                  </a:cubicBezTo>
                  <a:cubicBezTo>
                    <a:pt x="383" y="21"/>
                    <a:pt x="383" y="21"/>
                    <a:pt x="383" y="21"/>
                  </a:cubicBezTo>
                  <a:cubicBezTo>
                    <a:pt x="386" y="18"/>
                    <a:pt x="389" y="16"/>
                    <a:pt x="394" y="15"/>
                  </a:cubicBezTo>
                  <a:cubicBezTo>
                    <a:pt x="396" y="15"/>
                    <a:pt x="397" y="15"/>
                    <a:pt x="398" y="15"/>
                  </a:cubicBezTo>
                  <a:cubicBezTo>
                    <a:pt x="403" y="15"/>
                    <a:pt x="406" y="18"/>
                    <a:pt x="408" y="22"/>
                  </a:cubicBezTo>
                  <a:cubicBezTo>
                    <a:pt x="412" y="17"/>
                    <a:pt x="417" y="15"/>
                    <a:pt x="423" y="15"/>
                  </a:cubicBezTo>
                  <a:cubicBezTo>
                    <a:pt x="431" y="15"/>
                    <a:pt x="435" y="20"/>
                    <a:pt x="435" y="29"/>
                  </a:cubicBezTo>
                  <a:cubicBezTo>
                    <a:pt x="435" y="50"/>
                    <a:pt x="435" y="50"/>
                    <a:pt x="435" y="50"/>
                  </a:cubicBezTo>
                  <a:cubicBezTo>
                    <a:pt x="441" y="50"/>
                    <a:pt x="441" y="50"/>
                    <a:pt x="441" y="50"/>
                  </a:cubicBezTo>
                  <a:cubicBezTo>
                    <a:pt x="441" y="58"/>
                    <a:pt x="441" y="58"/>
                    <a:pt x="441" y="58"/>
                  </a:cubicBezTo>
                  <a:cubicBezTo>
                    <a:pt x="421" y="58"/>
                    <a:pt x="421" y="58"/>
                    <a:pt x="421" y="58"/>
                  </a:cubicBezTo>
                  <a:cubicBezTo>
                    <a:pt x="421" y="50"/>
                    <a:pt x="421" y="50"/>
                    <a:pt x="421" y="50"/>
                  </a:cubicBezTo>
                  <a:cubicBezTo>
                    <a:pt x="426" y="50"/>
                    <a:pt x="426" y="50"/>
                    <a:pt x="426" y="50"/>
                  </a:cubicBezTo>
                  <a:cubicBezTo>
                    <a:pt x="426" y="31"/>
                    <a:pt x="426" y="31"/>
                    <a:pt x="426" y="31"/>
                  </a:cubicBezTo>
                  <a:cubicBezTo>
                    <a:pt x="426" y="26"/>
                    <a:pt x="424" y="22"/>
                    <a:pt x="419" y="22"/>
                  </a:cubicBezTo>
                  <a:cubicBezTo>
                    <a:pt x="415" y="22"/>
                    <a:pt x="411" y="25"/>
                    <a:pt x="409" y="27"/>
                  </a:cubicBezTo>
                  <a:cubicBezTo>
                    <a:pt x="409" y="28"/>
                    <a:pt x="409" y="29"/>
                    <a:pt x="409" y="31"/>
                  </a:cubicBezTo>
                  <a:cubicBezTo>
                    <a:pt x="409" y="50"/>
                    <a:pt x="409" y="50"/>
                    <a:pt x="409" y="50"/>
                  </a:cubicBezTo>
                  <a:cubicBezTo>
                    <a:pt x="414" y="50"/>
                    <a:pt x="414" y="50"/>
                    <a:pt x="414" y="50"/>
                  </a:cubicBezTo>
                  <a:cubicBezTo>
                    <a:pt x="414" y="58"/>
                    <a:pt x="414" y="58"/>
                    <a:pt x="414" y="58"/>
                  </a:cubicBezTo>
                  <a:cubicBezTo>
                    <a:pt x="395" y="58"/>
                    <a:pt x="395" y="58"/>
                    <a:pt x="395" y="58"/>
                  </a:cubicBezTo>
                  <a:lnTo>
                    <a:pt x="395" y="50"/>
                  </a:lnTo>
                  <a:close/>
                  <a:moveTo>
                    <a:pt x="444" y="16"/>
                  </a:moveTo>
                  <a:cubicBezTo>
                    <a:pt x="459" y="16"/>
                    <a:pt x="459" y="16"/>
                    <a:pt x="459" y="16"/>
                  </a:cubicBezTo>
                  <a:cubicBezTo>
                    <a:pt x="459" y="20"/>
                    <a:pt x="459" y="20"/>
                    <a:pt x="459" y="20"/>
                  </a:cubicBezTo>
                  <a:cubicBezTo>
                    <a:pt x="459" y="20"/>
                    <a:pt x="459" y="20"/>
                    <a:pt x="459" y="20"/>
                  </a:cubicBezTo>
                  <a:cubicBezTo>
                    <a:pt x="462" y="17"/>
                    <a:pt x="467" y="15"/>
                    <a:pt x="471" y="15"/>
                  </a:cubicBezTo>
                  <a:cubicBezTo>
                    <a:pt x="483" y="15"/>
                    <a:pt x="487" y="25"/>
                    <a:pt x="487" y="37"/>
                  </a:cubicBezTo>
                  <a:cubicBezTo>
                    <a:pt x="487" y="49"/>
                    <a:pt x="483" y="59"/>
                    <a:pt x="471" y="59"/>
                  </a:cubicBezTo>
                  <a:cubicBezTo>
                    <a:pt x="466" y="59"/>
                    <a:pt x="462" y="57"/>
                    <a:pt x="459" y="54"/>
                  </a:cubicBezTo>
                  <a:cubicBezTo>
                    <a:pt x="459" y="54"/>
                    <a:pt x="459" y="54"/>
                    <a:pt x="459" y="54"/>
                  </a:cubicBezTo>
                  <a:cubicBezTo>
                    <a:pt x="459" y="67"/>
                    <a:pt x="459" y="67"/>
                    <a:pt x="459" y="67"/>
                  </a:cubicBezTo>
                  <a:cubicBezTo>
                    <a:pt x="464" y="67"/>
                    <a:pt x="464" y="67"/>
                    <a:pt x="464" y="67"/>
                  </a:cubicBezTo>
                  <a:cubicBezTo>
                    <a:pt x="464" y="75"/>
                    <a:pt x="464" y="75"/>
                    <a:pt x="464" y="75"/>
                  </a:cubicBezTo>
                  <a:cubicBezTo>
                    <a:pt x="444" y="75"/>
                    <a:pt x="444" y="75"/>
                    <a:pt x="444" y="75"/>
                  </a:cubicBezTo>
                  <a:cubicBezTo>
                    <a:pt x="444" y="67"/>
                    <a:pt x="444" y="67"/>
                    <a:pt x="444" y="67"/>
                  </a:cubicBezTo>
                  <a:cubicBezTo>
                    <a:pt x="449" y="67"/>
                    <a:pt x="449" y="67"/>
                    <a:pt x="449" y="67"/>
                  </a:cubicBezTo>
                  <a:cubicBezTo>
                    <a:pt x="449" y="23"/>
                    <a:pt x="449" y="23"/>
                    <a:pt x="449" y="23"/>
                  </a:cubicBezTo>
                  <a:cubicBezTo>
                    <a:pt x="444" y="23"/>
                    <a:pt x="444" y="23"/>
                    <a:pt x="444" y="23"/>
                  </a:cubicBezTo>
                  <a:lnTo>
                    <a:pt x="444" y="16"/>
                  </a:lnTo>
                  <a:close/>
                  <a:moveTo>
                    <a:pt x="468" y="22"/>
                  </a:moveTo>
                  <a:cubicBezTo>
                    <a:pt x="464" y="22"/>
                    <a:pt x="460" y="24"/>
                    <a:pt x="459" y="26"/>
                  </a:cubicBezTo>
                  <a:cubicBezTo>
                    <a:pt x="459" y="48"/>
                    <a:pt x="459" y="48"/>
                    <a:pt x="459" y="48"/>
                  </a:cubicBezTo>
                  <a:cubicBezTo>
                    <a:pt x="460" y="49"/>
                    <a:pt x="464" y="51"/>
                    <a:pt x="468" y="51"/>
                  </a:cubicBezTo>
                  <a:cubicBezTo>
                    <a:pt x="475" y="51"/>
                    <a:pt x="477" y="45"/>
                    <a:pt x="477" y="37"/>
                  </a:cubicBezTo>
                  <a:cubicBezTo>
                    <a:pt x="477" y="29"/>
                    <a:pt x="475" y="22"/>
                    <a:pt x="468" y="22"/>
                  </a:cubicBezTo>
                  <a:close/>
                  <a:moveTo>
                    <a:pt x="492" y="46"/>
                  </a:moveTo>
                  <a:cubicBezTo>
                    <a:pt x="492" y="36"/>
                    <a:pt x="501" y="33"/>
                    <a:pt x="510" y="33"/>
                  </a:cubicBezTo>
                  <a:cubicBezTo>
                    <a:pt x="518" y="33"/>
                    <a:pt x="518" y="33"/>
                    <a:pt x="518" y="33"/>
                  </a:cubicBezTo>
                  <a:cubicBezTo>
                    <a:pt x="518" y="29"/>
                    <a:pt x="518" y="29"/>
                    <a:pt x="518" y="29"/>
                  </a:cubicBezTo>
                  <a:cubicBezTo>
                    <a:pt x="518" y="24"/>
                    <a:pt x="516" y="22"/>
                    <a:pt x="509" y="22"/>
                  </a:cubicBezTo>
                  <a:cubicBezTo>
                    <a:pt x="508" y="22"/>
                    <a:pt x="505" y="23"/>
                    <a:pt x="502" y="23"/>
                  </a:cubicBezTo>
                  <a:cubicBezTo>
                    <a:pt x="502" y="28"/>
                    <a:pt x="502" y="28"/>
                    <a:pt x="502" y="28"/>
                  </a:cubicBezTo>
                  <a:cubicBezTo>
                    <a:pt x="495" y="28"/>
                    <a:pt x="495" y="28"/>
                    <a:pt x="495" y="28"/>
                  </a:cubicBezTo>
                  <a:cubicBezTo>
                    <a:pt x="495" y="17"/>
                    <a:pt x="495" y="17"/>
                    <a:pt x="495" y="17"/>
                  </a:cubicBezTo>
                  <a:cubicBezTo>
                    <a:pt x="501" y="15"/>
                    <a:pt x="507" y="15"/>
                    <a:pt x="512" y="15"/>
                  </a:cubicBezTo>
                  <a:cubicBezTo>
                    <a:pt x="522" y="15"/>
                    <a:pt x="528" y="18"/>
                    <a:pt x="528" y="29"/>
                  </a:cubicBezTo>
                  <a:cubicBezTo>
                    <a:pt x="528" y="50"/>
                    <a:pt x="528" y="50"/>
                    <a:pt x="528" y="50"/>
                  </a:cubicBezTo>
                  <a:cubicBezTo>
                    <a:pt x="533" y="50"/>
                    <a:pt x="533" y="50"/>
                    <a:pt x="533" y="50"/>
                  </a:cubicBezTo>
                  <a:cubicBezTo>
                    <a:pt x="533" y="58"/>
                    <a:pt x="533" y="58"/>
                    <a:pt x="533" y="58"/>
                  </a:cubicBezTo>
                  <a:cubicBezTo>
                    <a:pt x="518" y="58"/>
                    <a:pt x="518" y="58"/>
                    <a:pt x="518" y="58"/>
                  </a:cubicBezTo>
                  <a:cubicBezTo>
                    <a:pt x="518" y="54"/>
                    <a:pt x="518" y="54"/>
                    <a:pt x="518" y="54"/>
                  </a:cubicBezTo>
                  <a:cubicBezTo>
                    <a:pt x="518" y="54"/>
                    <a:pt x="518" y="54"/>
                    <a:pt x="518" y="54"/>
                  </a:cubicBezTo>
                  <a:cubicBezTo>
                    <a:pt x="515" y="57"/>
                    <a:pt x="511" y="59"/>
                    <a:pt x="505" y="59"/>
                  </a:cubicBezTo>
                  <a:cubicBezTo>
                    <a:pt x="497" y="59"/>
                    <a:pt x="492" y="53"/>
                    <a:pt x="492" y="46"/>
                  </a:cubicBezTo>
                  <a:close/>
                  <a:moveTo>
                    <a:pt x="518" y="39"/>
                  </a:moveTo>
                  <a:cubicBezTo>
                    <a:pt x="511" y="39"/>
                    <a:pt x="511" y="39"/>
                    <a:pt x="511" y="39"/>
                  </a:cubicBezTo>
                  <a:cubicBezTo>
                    <a:pt x="505" y="39"/>
                    <a:pt x="501" y="40"/>
                    <a:pt x="501" y="45"/>
                  </a:cubicBezTo>
                  <a:cubicBezTo>
                    <a:pt x="501" y="49"/>
                    <a:pt x="504" y="52"/>
                    <a:pt x="509" y="52"/>
                  </a:cubicBezTo>
                  <a:cubicBezTo>
                    <a:pt x="513" y="52"/>
                    <a:pt x="517" y="50"/>
                    <a:pt x="518" y="48"/>
                  </a:cubicBezTo>
                  <a:lnTo>
                    <a:pt x="518" y="39"/>
                  </a:lnTo>
                  <a:close/>
                  <a:moveTo>
                    <a:pt x="566" y="50"/>
                  </a:moveTo>
                  <a:cubicBezTo>
                    <a:pt x="571" y="50"/>
                    <a:pt x="571" y="50"/>
                    <a:pt x="571" y="50"/>
                  </a:cubicBezTo>
                  <a:cubicBezTo>
                    <a:pt x="571" y="31"/>
                    <a:pt x="571" y="31"/>
                    <a:pt x="571" y="31"/>
                  </a:cubicBezTo>
                  <a:cubicBezTo>
                    <a:pt x="571" y="26"/>
                    <a:pt x="569" y="22"/>
                    <a:pt x="563" y="22"/>
                  </a:cubicBezTo>
                  <a:cubicBezTo>
                    <a:pt x="559" y="22"/>
                    <a:pt x="555" y="25"/>
                    <a:pt x="553" y="27"/>
                  </a:cubicBezTo>
                  <a:cubicBezTo>
                    <a:pt x="553" y="50"/>
                    <a:pt x="553" y="50"/>
                    <a:pt x="553" y="50"/>
                  </a:cubicBezTo>
                  <a:cubicBezTo>
                    <a:pt x="558" y="50"/>
                    <a:pt x="558" y="50"/>
                    <a:pt x="558" y="50"/>
                  </a:cubicBezTo>
                  <a:cubicBezTo>
                    <a:pt x="558" y="58"/>
                    <a:pt x="558" y="58"/>
                    <a:pt x="558" y="58"/>
                  </a:cubicBezTo>
                  <a:cubicBezTo>
                    <a:pt x="538" y="58"/>
                    <a:pt x="538" y="58"/>
                    <a:pt x="538" y="58"/>
                  </a:cubicBezTo>
                  <a:cubicBezTo>
                    <a:pt x="538" y="50"/>
                    <a:pt x="538" y="50"/>
                    <a:pt x="538" y="50"/>
                  </a:cubicBezTo>
                  <a:cubicBezTo>
                    <a:pt x="544" y="50"/>
                    <a:pt x="544" y="50"/>
                    <a:pt x="544" y="50"/>
                  </a:cubicBezTo>
                  <a:cubicBezTo>
                    <a:pt x="544" y="23"/>
                    <a:pt x="544" y="23"/>
                    <a:pt x="544" y="23"/>
                  </a:cubicBezTo>
                  <a:cubicBezTo>
                    <a:pt x="538" y="23"/>
                    <a:pt x="538" y="23"/>
                    <a:pt x="538" y="23"/>
                  </a:cubicBezTo>
                  <a:cubicBezTo>
                    <a:pt x="538" y="16"/>
                    <a:pt x="538" y="16"/>
                    <a:pt x="538" y="16"/>
                  </a:cubicBezTo>
                  <a:cubicBezTo>
                    <a:pt x="553" y="16"/>
                    <a:pt x="553" y="16"/>
                    <a:pt x="553" y="16"/>
                  </a:cubicBezTo>
                  <a:cubicBezTo>
                    <a:pt x="553" y="21"/>
                    <a:pt x="553" y="21"/>
                    <a:pt x="553" y="21"/>
                  </a:cubicBezTo>
                  <a:cubicBezTo>
                    <a:pt x="553" y="21"/>
                    <a:pt x="553" y="21"/>
                    <a:pt x="553" y="21"/>
                  </a:cubicBezTo>
                  <a:cubicBezTo>
                    <a:pt x="557" y="17"/>
                    <a:pt x="562" y="15"/>
                    <a:pt x="568" y="15"/>
                  </a:cubicBezTo>
                  <a:cubicBezTo>
                    <a:pt x="576" y="15"/>
                    <a:pt x="580" y="20"/>
                    <a:pt x="580" y="29"/>
                  </a:cubicBezTo>
                  <a:cubicBezTo>
                    <a:pt x="580" y="50"/>
                    <a:pt x="580" y="50"/>
                    <a:pt x="580" y="50"/>
                  </a:cubicBezTo>
                  <a:cubicBezTo>
                    <a:pt x="585" y="50"/>
                    <a:pt x="585" y="50"/>
                    <a:pt x="585" y="50"/>
                  </a:cubicBezTo>
                  <a:cubicBezTo>
                    <a:pt x="585" y="58"/>
                    <a:pt x="585" y="58"/>
                    <a:pt x="585" y="58"/>
                  </a:cubicBezTo>
                  <a:cubicBezTo>
                    <a:pt x="566" y="58"/>
                    <a:pt x="566" y="58"/>
                    <a:pt x="566" y="58"/>
                  </a:cubicBezTo>
                  <a:lnTo>
                    <a:pt x="566" y="50"/>
                  </a:lnTo>
                  <a:close/>
                  <a:moveTo>
                    <a:pt x="614" y="16"/>
                  </a:moveTo>
                  <a:cubicBezTo>
                    <a:pt x="632" y="16"/>
                    <a:pt x="632" y="16"/>
                    <a:pt x="632" y="16"/>
                  </a:cubicBezTo>
                  <a:cubicBezTo>
                    <a:pt x="632" y="23"/>
                    <a:pt x="632" y="23"/>
                    <a:pt x="632" y="23"/>
                  </a:cubicBezTo>
                  <a:cubicBezTo>
                    <a:pt x="629" y="23"/>
                    <a:pt x="629" y="23"/>
                    <a:pt x="629" y="23"/>
                  </a:cubicBezTo>
                  <a:cubicBezTo>
                    <a:pt x="614" y="60"/>
                    <a:pt x="614" y="60"/>
                    <a:pt x="614" y="60"/>
                  </a:cubicBezTo>
                  <a:cubicBezTo>
                    <a:pt x="610" y="69"/>
                    <a:pt x="605" y="76"/>
                    <a:pt x="596" y="76"/>
                  </a:cubicBezTo>
                  <a:cubicBezTo>
                    <a:pt x="594" y="76"/>
                    <a:pt x="592" y="75"/>
                    <a:pt x="590" y="75"/>
                  </a:cubicBezTo>
                  <a:cubicBezTo>
                    <a:pt x="590" y="68"/>
                    <a:pt x="590" y="68"/>
                    <a:pt x="590" y="68"/>
                  </a:cubicBezTo>
                  <a:cubicBezTo>
                    <a:pt x="592" y="68"/>
                    <a:pt x="593" y="68"/>
                    <a:pt x="594" y="68"/>
                  </a:cubicBezTo>
                  <a:cubicBezTo>
                    <a:pt x="599" y="68"/>
                    <a:pt x="603" y="64"/>
                    <a:pt x="604" y="59"/>
                  </a:cubicBezTo>
                  <a:cubicBezTo>
                    <a:pt x="590" y="23"/>
                    <a:pt x="590" y="23"/>
                    <a:pt x="590" y="23"/>
                  </a:cubicBezTo>
                  <a:cubicBezTo>
                    <a:pt x="586" y="23"/>
                    <a:pt x="586" y="23"/>
                    <a:pt x="586" y="23"/>
                  </a:cubicBezTo>
                  <a:cubicBezTo>
                    <a:pt x="586" y="16"/>
                    <a:pt x="586" y="16"/>
                    <a:pt x="586" y="16"/>
                  </a:cubicBezTo>
                  <a:cubicBezTo>
                    <a:pt x="606" y="16"/>
                    <a:pt x="606" y="16"/>
                    <a:pt x="606" y="16"/>
                  </a:cubicBezTo>
                  <a:cubicBezTo>
                    <a:pt x="606" y="23"/>
                    <a:pt x="606" y="23"/>
                    <a:pt x="606" y="23"/>
                  </a:cubicBezTo>
                  <a:cubicBezTo>
                    <a:pt x="600" y="23"/>
                    <a:pt x="600" y="23"/>
                    <a:pt x="600" y="23"/>
                  </a:cubicBezTo>
                  <a:cubicBezTo>
                    <a:pt x="610" y="50"/>
                    <a:pt x="610" y="50"/>
                    <a:pt x="610" y="50"/>
                  </a:cubicBezTo>
                  <a:cubicBezTo>
                    <a:pt x="611" y="50"/>
                    <a:pt x="611" y="50"/>
                    <a:pt x="611" y="50"/>
                  </a:cubicBezTo>
                  <a:cubicBezTo>
                    <a:pt x="620" y="23"/>
                    <a:pt x="620" y="23"/>
                    <a:pt x="620" y="23"/>
                  </a:cubicBezTo>
                  <a:cubicBezTo>
                    <a:pt x="614" y="23"/>
                    <a:pt x="614" y="23"/>
                    <a:pt x="614" y="23"/>
                  </a:cubicBezTo>
                  <a:lnTo>
                    <a:pt x="614" y="16"/>
                  </a:lnTo>
                  <a:close/>
                </a:path>
              </a:pathLst>
            </a:custGeom>
            <a:solidFill>
              <a:srgbClr val="E11B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7763724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3" name="Content Placeholder 2"/>
          <p:cNvSpPr>
            <a:spLocks noGrp="1"/>
          </p:cNvSpPr>
          <p:nvPr>
            <p:ph idx="1"/>
          </p:nvPr>
        </p:nvSpPr>
        <p:spPr/>
        <p:txBody>
          <a:bodyPr/>
          <a:lstStyle>
            <a:lvl1pPr marL="0" indent="0">
              <a:buNone/>
              <a:tabLst>
                <a:tab pos="1828800" algn="l"/>
              </a:tabLst>
              <a:defRPr/>
            </a:lvl1pPr>
            <a:lvl2pPr marL="0" indent="0">
              <a:buNone/>
              <a:tabLst>
                <a:tab pos="1828800" algn="l"/>
              </a:tabLst>
              <a:defRPr>
                <a:solidFill>
                  <a:schemeClr val="bg1">
                    <a:lumMod val="50000"/>
                  </a:schemeClr>
                </a:solidFill>
              </a:defRPr>
            </a:lvl2pPr>
            <a:lvl3pPr marL="2057400" indent="-228600">
              <a:buFont typeface="Wingdings" panose="05000000000000000000" pitchFamily="2" charset="2"/>
              <a:buChar char="§"/>
              <a:defRPr/>
            </a:lvl3pPr>
            <a:lvl4pPr marL="2057400" indent="-228600">
              <a:buClr>
                <a:schemeClr val="bg1">
                  <a:lumMod val="50000"/>
                </a:schemeClr>
              </a:buClr>
              <a:buFont typeface="Wingdings" panose="05000000000000000000" pitchFamily="2" charset="2"/>
              <a:buChar char="§"/>
              <a:defRPr>
                <a:solidFill>
                  <a:schemeClr val="bg1">
                    <a:lumMod val="50000"/>
                  </a:schemeClr>
                </a:solidFill>
              </a:defRPr>
            </a:lvl4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4214258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217714"/>
          </a:xfrm>
        </p:spPr>
        <p:txBody>
          <a:bodyPr/>
          <a:lstStyle/>
          <a:p>
            <a:r>
              <a:rPr lang="en-US" noProof="0" smtClean="0"/>
              <a:t>Click to edit Master title style</a:t>
            </a:r>
            <a:endParaRPr lang="en-GB" noProof="0" dirty="0"/>
          </a:p>
        </p:txBody>
      </p:sp>
      <p:sp>
        <p:nvSpPr>
          <p:cNvPr id="8" name="Text Placeholder 7"/>
          <p:cNvSpPr>
            <a:spLocks noGrp="1"/>
          </p:cNvSpPr>
          <p:nvPr>
            <p:ph type="body" sz="quarter" idx="13"/>
          </p:nvPr>
        </p:nvSpPr>
        <p:spPr>
          <a:xfrm>
            <a:off x="495300" y="561976"/>
            <a:ext cx="8915400" cy="219075"/>
          </a:xfrm>
        </p:spPr>
        <p:txBody>
          <a:bodyPr/>
          <a:lstStyle>
            <a:lvl1pPr>
              <a:buNone/>
              <a:defRPr sz="1600">
                <a:solidFill>
                  <a:schemeClr val="tx2"/>
                </a:solidFill>
              </a:defRPr>
            </a:lvl1pPr>
          </a:lstStyle>
          <a:p>
            <a:pPr lvl="0"/>
            <a:r>
              <a:rPr lang="en-US" noProof="0" smtClean="0"/>
              <a:t>Click to edit Master text styles</a:t>
            </a:r>
          </a:p>
        </p:txBody>
      </p:sp>
      <p:sp>
        <p:nvSpPr>
          <p:cNvPr id="5" name="Text Placeholder 4"/>
          <p:cNvSpPr>
            <a:spLocks noGrp="1"/>
          </p:cNvSpPr>
          <p:nvPr>
            <p:ph type="body" sz="quarter" idx="14"/>
          </p:nvPr>
        </p:nvSpPr>
        <p:spPr>
          <a:xfrm>
            <a:off x="495300" y="1144589"/>
            <a:ext cx="8915400" cy="4783137"/>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DRAFT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6" name="TextBox 5"/>
          <p:cNvSpPr txBox="1"/>
          <p:nvPr userDrawn="1"/>
        </p:nvSpPr>
        <p:spPr>
          <a:xfrm rot="20147015">
            <a:off x="1129501" y="1988677"/>
            <a:ext cx="7277171" cy="2646878"/>
          </a:xfrm>
          <a:prstGeom prst="rect">
            <a:avLst/>
          </a:prstGeom>
          <a:noFill/>
        </p:spPr>
        <p:txBody>
          <a:bodyPr wrap="square" rtlCol="0">
            <a:spAutoFit/>
          </a:bodyPr>
          <a:lstStyle/>
          <a:p>
            <a:pPr algn="ctr"/>
            <a:r>
              <a:rPr lang="en-GB" sz="16600" b="1" noProof="0" dirty="0" smtClean="0">
                <a:solidFill>
                  <a:srgbClr val="C9CAC8"/>
                </a:solidFill>
              </a:rPr>
              <a:t>Draft</a:t>
            </a:r>
            <a:endParaRPr lang="en-GB" b="1" noProof="0" dirty="0">
              <a:solidFill>
                <a:srgbClr val="C9CAC8"/>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head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3" name="Content Placeholder 2"/>
          <p:cNvSpPr>
            <a:spLocks noGrp="1"/>
          </p:cNvSpPr>
          <p:nvPr>
            <p:ph idx="1"/>
          </p:nvPr>
        </p:nvSpPr>
        <p:spPr>
          <a:xfrm>
            <a:off x="495300" y="1144588"/>
            <a:ext cx="8915400" cy="4951412"/>
          </a:xfrm>
        </p:spPr>
        <p:txBody>
          <a:bodyPr/>
          <a:lstStyle>
            <a:lvl1pPr marL="0" indent="0">
              <a:buNone/>
              <a:defRPr sz="1800" b="0"/>
            </a:lvl1pPr>
            <a:lvl2pPr marL="0" indent="0">
              <a:spcAft>
                <a:spcPts val="400"/>
              </a:spcAft>
              <a:buNone/>
              <a:defRPr/>
            </a:lvl2pPr>
            <a:lvl3pPr marL="228600" indent="-228600">
              <a:buFont typeface="Wingdings" panose="05000000000000000000" pitchFamily="2" charset="2"/>
              <a:buChar char="§"/>
              <a:defRPr/>
            </a:lvl3pPr>
            <a:lvl4pPr marL="571500" indent="-225425">
              <a:buFont typeface="Arial" panose="020B0604020202020204" pitchFamily="34" charset="0"/>
              <a:buChar char="–"/>
              <a:defRPr/>
            </a:lvl4pPr>
            <a:lvl5pPr marL="917575" indent="-231775">
              <a:buFont typeface="Arial" panose="020B0604020202020204" pitchFamily="34" charset="0"/>
              <a:buChar cha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header and Chart or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3" name="Content Placeholder 2"/>
          <p:cNvSpPr>
            <a:spLocks noGrp="1"/>
          </p:cNvSpPr>
          <p:nvPr>
            <p:ph idx="1"/>
          </p:nvPr>
        </p:nvSpPr>
        <p:spPr>
          <a:xfrm>
            <a:off x="495300" y="1144588"/>
            <a:ext cx="8915400" cy="316350"/>
          </a:xfrm>
        </p:spPr>
        <p:txBody>
          <a:bodyPr/>
          <a:lstStyle>
            <a:lvl1pPr marL="0" indent="0">
              <a:buNone/>
              <a:defRPr sz="1800" b="0"/>
            </a:lvl1pPr>
            <a:lvl2pPr marL="0" indent="0">
              <a:spcAft>
                <a:spcPts val="400"/>
              </a:spcAft>
              <a:buNone/>
              <a:defRPr/>
            </a:lvl2pPr>
            <a:lvl3pPr marL="228600" indent="-228600">
              <a:buFont typeface="Wingdings" panose="05000000000000000000" pitchFamily="2" charset="2"/>
              <a:buChar char="§"/>
              <a:defRPr/>
            </a:lvl3pPr>
            <a:lvl4pPr marL="571500" indent="-225425">
              <a:buFont typeface="Arial" panose="020B0604020202020204" pitchFamily="34" charset="0"/>
              <a:buChar char="–"/>
              <a:defRPr/>
            </a:lvl4pPr>
            <a:lvl5pPr marL="917575" indent="-231775">
              <a:buFont typeface="Arial" panose="020B0604020202020204" pitchFamily="34" charset="0"/>
              <a:buChar char="•"/>
              <a:defRPr/>
            </a:lvl5pPr>
          </a:lstStyle>
          <a:p>
            <a:pPr lvl="0"/>
            <a:r>
              <a:rPr lang="en-US" noProof="0" smtClean="0"/>
              <a:t>Click to edit Master text styles</a:t>
            </a:r>
          </a:p>
          <a:p>
            <a:pPr lvl="1"/>
            <a:r>
              <a:rPr lang="en-US" noProof="0" smtClean="0"/>
              <a:t>Second level</a:t>
            </a:r>
          </a:p>
        </p:txBody>
      </p:sp>
    </p:spTree>
    <p:extLst>
      <p:ext uri="{BB962C8B-B14F-4D97-AF65-F5344CB8AC3E}">
        <p14:creationId xmlns:p14="http://schemas.microsoft.com/office/powerpoint/2010/main" val="26336173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3" name="Content Placeholder 2"/>
          <p:cNvSpPr>
            <a:spLocks noGrp="1"/>
          </p:cNvSpPr>
          <p:nvPr>
            <p:ph sz="half" idx="1"/>
          </p:nvPr>
        </p:nvSpPr>
        <p:spPr>
          <a:xfrm>
            <a:off x="495300" y="1144588"/>
            <a:ext cx="4375150" cy="495141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Content Placeholder 3"/>
          <p:cNvSpPr>
            <a:spLocks noGrp="1"/>
          </p:cNvSpPr>
          <p:nvPr>
            <p:ph sz="half" idx="2"/>
          </p:nvPr>
        </p:nvSpPr>
        <p:spPr>
          <a:xfrm>
            <a:off x="5035550" y="1144588"/>
            <a:ext cx="4375150" cy="495141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304800"/>
            <a:ext cx="8915400" cy="5207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noProof="0" smtClean="0"/>
              <a:t>Click to edit Master title style</a:t>
            </a:r>
            <a:endParaRPr lang="en-GB" noProof="0" dirty="0" smtClean="0"/>
          </a:p>
        </p:txBody>
      </p:sp>
      <p:sp>
        <p:nvSpPr>
          <p:cNvPr id="1027" name="Rectangle 3"/>
          <p:cNvSpPr>
            <a:spLocks noGrp="1" noChangeArrowheads="1"/>
          </p:cNvSpPr>
          <p:nvPr>
            <p:ph type="body" idx="1"/>
          </p:nvPr>
        </p:nvSpPr>
        <p:spPr bwMode="auto">
          <a:xfrm>
            <a:off x="495300" y="1144588"/>
            <a:ext cx="8915400" cy="49514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1034" name="Line 10"/>
          <p:cNvSpPr>
            <a:spLocks noChangeShapeType="1"/>
          </p:cNvSpPr>
          <p:nvPr/>
        </p:nvSpPr>
        <p:spPr bwMode="auto">
          <a:xfrm>
            <a:off x="495300" y="914400"/>
            <a:ext cx="8915400" cy="1588"/>
          </a:xfrm>
          <a:prstGeom prst="line">
            <a:avLst/>
          </a:prstGeom>
          <a:noFill/>
          <a:ln w="9525">
            <a:solidFill>
              <a:schemeClr val="bg2"/>
            </a:solidFill>
            <a:round/>
            <a:headEnd/>
            <a:tailEnd/>
          </a:ln>
        </p:spPr>
        <p:txBody>
          <a:bodyPr wrap="none" anchor="ctr"/>
          <a:lstStyle/>
          <a:p>
            <a:endParaRPr lang="en-GB" noProof="0" dirty="0"/>
          </a:p>
        </p:txBody>
      </p:sp>
      <p:sp>
        <p:nvSpPr>
          <p:cNvPr id="9" name="TextBox 8"/>
          <p:cNvSpPr txBox="1"/>
          <p:nvPr/>
        </p:nvSpPr>
        <p:spPr>
          <a:xfrm>
            <a:off x="6934200" y="6527416"/>
            <a:ext cx="383104" cy="123111"/>
          </a:xfrm>
          <a:prstGeom prst="rect">
            <a:avLst/>
          </a:prstGeom>
          <a:noFill/>
        </p:spPr>
        <p:txBody>
          <a:bodyPr wrap="square" lIns="0" tIns="0" rIns="0" bIns="0" rtlCol="0" anchor="b" anchorCtr="0">
            <a:spAutoFit/>
          </a:bodyPr>
          <a:lstStyle/>
          <a:p>
            <a:pPr marL="0" marR="0" indent="0" algn="r" defTabSz="914400" rtl="0" eaLnBrk="0" fontAlgn="base" latinLnBrk="0" hangingPunct="0">
              <a:lnSpc>
                <a:spcPct val="100000"/>
              </a:lnSpc>
              <a:spcBef>
                <a:spcPct val="0"/>
              </a:spcBef>
              <a:spcAft>
                <a:spcPct val="0"/>
              </a:spcAft>
              <a:buClrTx/>
              <a:buSzTx/>
              <a:buFontTx/>
              <a:buNone/>
              <a:tabLst/>
              <a:defRPr/>
            </a:pPr>
            <a:fld id="{BC0FA351-5A70-4EC9-BE2D-E8D941B01E50}" type="slidenum">
              <a:rPr lang="en-GB" sz="800" noProof="0" smtClean="0">
                <a:solidFill>
                  <a:schemeClr val="bg2"/>
                </a:solidFill>
              </a:rPr>
              <a:pPr marL="0" marR="0" indent="0" algn="r" defTabSz="914400" rtl="0" eaLnBrk="0" fontAlgn="base" latinLnBrk="0" hangingPunct="0">
                <a:lnSpc>
                  <a:spcPct val="100000"/>
                </a:lnSpc>
                <a:spcBef>
                  <a:spcPct val="0"/>
                </a:spcBef>
                <a:spcAft>
                  <a:spcPct val="0"/>
                </a:spcAft>
                <a:buClrTx/>
                <a:buSzTx/>
                <a:buFontTx/>
                <a:buNone/>
                <a:tabLst/>
                <a:defRPr/>
              </a:pPr>
              <a:t>‹#›</a:t>
            </a:fld>
            <a:endParaRPr lang="en-GB" sz="800" noProof="0" dirty="0" smtClean="0">
              <a:solidFill>
                <a:schemeClr val="bg2"/>
              </a:solidFill>
            </a:endParaRPr>
          </a:p>
        </p:txBody>
      </p:sp>
      <p:pic>
        <p:nvPicPr>
          <p:cNvPr id="2" name="Picture 1"/>
          <p:cNvPicPr>
            <a:picLocks/>
          </p:cNvPicPr>
          <p:nvPr/>
        </p:nvPicPr>
        <p:blipFill>
          <a:blip r:embed="rId24" cstate="print">
            <a:extLst>
              <a:ext uri="{28A0092B-C50C-407E-A947-70E740481C1C}">
                <a14:useLocalDpi xmlns:a14="http://schemas.microsoft.com/office/drawing/2010/main" val="0"/>
              </a:ext>
            </a:extLst>
          </a:blip>
          <a:stretch>
            <a:fillRect/>
          </a:stretch>
        </p:blipFill>
        <p:spPr>
          <a:xfrm>
            <a:off x="8519695" y="6080753"/>
            <a:ext cx="885375" cy="575131"/>
          </a:xfrm>
          <a:prstGeom prst="rect">
            <a:avLst/>
          </a:prstGeom>
        </p:spPr>
      </p:pic>
      <p:sp>
        <p:nvSpPr>
          <p:cNvPr id="10" name="TextBox 9"/>
          <p:cNvSpPr txBox="1"/>
          <p:nvPr userDrawn="1"/>
        </p:nvSpPr>
        <p:spPr>
          <a:xfrm>
            <a:off x="495300" y="6413956"/>
            <a:ext cx="6537960" cy="215444"/>
          </a:xfrm>
          <a:prstGeom prst="rect">
            <a:avLst/>
          </a:prstGeom>
          <a:noFill/>
        </p:spPr>
        <p:txBody>
          <a:bodyPr wrap="square" lIns="0" tIns="0" rIns="0" bIns="0" rtlCol="0" anchor="b" anchorCtr="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5pPr>
            <a:lvl6pPr marL="2286000" algn="l" defTabSz="914400" rtl="0" eaLnBrk="1" latinLnBrk="0" hangingPunct="1">
              <a:defRPr sz="2400" kern="1200">
                <a:solidFill>
                  <a:schemeClr val="tx1"/>
                </a:solidFill>
                <a:latin typeface="Arial" charset="0"/>
                <a:ea typeface="ＭＳ Ｐゴシック" pitchFamily="108" charset="-128"/>
                <a:cs typeface="+mn-cs"/>
              </a:defRPr>
            </a:lvl6pPr>
            <a:lvl7pPr marL="2743200" algn="l" defTabSz="914400" rtl="0" eaLnBrk="1" latinLnBrk="0" hangingPunct="1">
              <a:defRPr sz="2400" kern="1200">
                <a:solidFill>
                  <a:schemeClr val="tx1"/>
                </a:solidFill>
                <a:latin typeface="Arial" charset="0"/>
                <a:ea typeface="ＭＳ Ｐゴシック" pitchFamily="108" charset="-128"/>
                <a:cs typeface="+mn-cs"/>
              </a:defRPr>
            </a:lvl7pPr>
            <a:lvl8pPr marL="3200400" algn="l" defTabSz="914400" rtl="0" eaLnBrk="1" latinLnBrk="0" hangingPunct="1">
              <a:defRPr sz="2400" kern="1200">
                <a:solidFill>
                  <a:schemeClr val="tx1"/>
                </a:solidFill>
                <a:latin typeface="Arial" charset="0"/>
                <a:ea typeface="ＭＳ Ｐゴシック" pitchFamily="108" charset="-128"/>
                <a:cs typeface="+mn-cs"/>
              </a:defRPr>
            </a:lvl8pPr>
            <a:lvl9pPr marL="3657600" algn="l" defTabSz="914400" rtl="0" eaLnBrk="1" latinLnBrk="0" hangingPunct="1">
              <a:defRPr sz="2400" kern="1200">
                <a:solidFill>
                  <a:schemeClr val="tx1"/>
                </a:solidFill>
                <a:latin typeface="Arial" charset="0"/>
                <a:ea typeface="ＭＳ Ｐゴシック" pitchFamily="108"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defRPr/>
            </a:pPr>
            <a:r>
              <a:rPr lang="en-GB" sz="700" b="1" noProof="0" dirty="0" smtClean="0">
                <a:solidFill>
                  <a:schemeClr val="tx1"/>
                </a:solidFill>
              </a:rPr>
              <a:t>Aon</a:t>
            </a:r>
            <a:r>
              <a:rPr lang="en-GB" sz="700" b="1" baseline="0" noProof="0" dirty="0" smtClean="0">
                <a:solidFill>
                  <a:schemeClr val="tx1"/>
                </a:solidFill>
              </a:rPr>
              <a:t> Risk Solutions</a:t>
            </a:r>
            <a:r>
              <a:rPr lang="en-GB" sz="700" b="1" noProof="0" dirty="0" smtClean="0">
                <a:solidFill>
                  <a:schemeClr val="tx1"/>
                </a:solidFill>
              </a:rPr>
              <a:t>  </a:t>
            </a:r>
            <a:r>
              <a:rPr lang="en-GB" sz="700" b="0" noProof="0" dirty="0" smtClean="0">
                <a:solidFill>
                  <a:schemeClr val="tx1"/>
                </a:solidFill>
              </a:rPr>
              <a:t>|  Aon</a:t>
            </a:r>
            <a:r>
              <a:rPr lang="en-GB" sz="700" b="0" baseline="0" noProof="0" dirty="0" smtClean="0">
                <a:solidFill>
                  <a:schemeClr val="tx1"/>
                </a:solidFill>
              </a:rPr>
              <a:t> Cyber Solutions</a:t>
            </a:r>
            <a:r>
              <a:rPr lang="en-GB" sz="700" b="0" noProof="0" dirty="0" smtClean="0">
                <a:solidFill>
                  <a:schemeClr val="tx1"/>
                </a:solidFill>
              </a:rPr>
              <a:t>  </a:t>
            </a:r>
            <a:br>
              <a:rPr lang="en-GB" sz="700" b="0" noProof="0" dirty="0" smtClean="0">
                <a:solidFill>
                  <a:schemeClr val="tx1"/>
                </a:solidFill>
              </a:rPr>
            </a:br>
            <a:r>
              <a:rPr lang="en-GB" sz="700" b="0" noProof="0" dirty="0" smtClean="0">
                <a:solidFill>
                  <a:schemeClr val="tx1"/>
                </a:solidFill>
              </a:rPr>
              <a:t>Proprietary &amp; Confidential</a:t>
            </a:r>
            <a:r>
              <a:rPr lang="en-GB" sz="700" b="0" baseline="0" noProof="0" dirty="0" smtClean="0">
                <a:solidFill>
                  <a:schemeClr val="tx1"/>
                </a:solidFill>
              </a:rPr>
              <a:t> </a:t>
            </a:r>
            <a:endParaRPr lang="en-GB" sz="700" b="0" noProof="0" dirty="0" smtClean="0">
              <a:solidFill>
                <a:schemeClr val="tx1"/>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00" r:id="rId2"/>
    <p:sldLayoutId id="2147483680" r:id="rId3"/>
    <p:sldLayoutId id="2147483701" r:id="rId4"/>
    <p:sldLayoutId id="2147483681" r:id="rId5"/>
    <p:sldLayoutId id="2147483682" r:id="rId6"/>
    <p:sldLayoutId id="2147483683" r:id="rId7"/>
    <p:sldLayoutId id="2147483702" r:id="rId8"/>
    <p:sldLayoutId id="2147483685" r:id="rId9"/>
    <p:sldLayoutId id="2147483708" r:id="rId10"/>
    <p:sldLayoutId id="2147483704" r:id="rId11"/>
    <p:sldLayoutId id="2147483705" r:id="rId12"/>
    <p:sldLayoutId id="2147483707" r:id="rId13"/>
    <p:sldLayoutId id="2147483686" r:id="rId14"/>
    <p:sldLayoutId id="2147483706" r:id="rId15"/>
    <p:sldLayoutId id="2147483687" r:id="rId16"/>
    <p:sldLayoutId id="2147483688" r:id="rId17"/>
    <p:sldLayoutId id="2147483693" r:id="rId18"/>
    <p:sldLayoutId id="2147483695" r:id="rId19"/>
    <p:sldLayoutId id="2147483719" r:id="rId20"/>
    <p:sldLayoutId id="2147483720" r:id="rId21"/>
    <p:sldLayoutId id="2147483722" r:id="rId22"/>
  </p:sldLayoutIdLst>
  <p:timing>
    <p:tnLst>
      <p:par>
        <p:cTn id="1" dur="indefinite" restart="never" nodeType="tmRoot"/>
      </p:par>
    </p:tnLst>
  </p:timing>
  <p:hf hdr="0"/>
  <p:txStyles>
    <p:titleStyle>
      <a:lvl1pPr algn="l" rtl="0" eaLnBrk="1" fontAlgn="base" hangingPunct="1">
        <a:spcBef>
          <a:spcPct val="0"/>
        </a:spcBef>
        <a:spcAft>
          <a:spcPct val="0"/>
        </a:spcAft>
        <a:defRPr sz="2000">
          <a:solidFill>
            <a:srgbClr val="E11B22"/>
          </a:solidFill>
          <a:latin typeface="+mj-lt"/>
          <a:ea typeface="+mj-ea"/>
          <a:cs typeface="+mj-cs"/>
        </a:defRPr>
      </a:lvl1pPr>
      <a:lvl2pPr algn="l" rtl="0" eaLnBrk="1" fontAlgn="base" hangingPunct="1">
        <a:spcBef>
          <a:spcPct val="0"/>
        </a:spcBef>
        <a:spcAft>
          <a:spcPct val="0"/>
        </a:spcAft>
        <a:defRPr sz="2000">
          <a:solidFill>
            <a:srgbClr val="E11B22"/>
          </a:solidFill>
          <a:latin typeface="Arial" charset="0"/>
          <a:ea typeface="ＭＳ Ｐゴシック" pitchFamily="108" charset="-128"/>
        </a:defRPr>
      </a:lvl2pPr>
      <a:lvl3pPr algn="l" rtl="0" eaLnBrk="1" fontAlgn="base" hangingPunct="1">
        <a:spcBef>
          <a:spcPct val="0"/>
        </a:spcBef>
        <a:spcAft>
          <a:spcPct val="0"/>
        </a:spcAft>
        <a:defRPr sz="2000">
          <a:solidFill>
            <a:srgbClr val="E11B22"/>
          </a:solidFill>
          <a:latin typeface="Arial" charset="0"/>
          <a:ea typeface="ＭＳ Ｐゴシック" pitchFamily="108" charset="-128"/>
        </a:defRPr>
      </a:lvl3pPr>
      <a:lvl4pPr algn="l" rtl="0" eaLnBrk="1" fontAlgn="base" hangingPunct="1">
        <a:spcBef>
          <a:spcPct val="0"/>
        </a:spcBef>
        <a:spcAft>
          <a:spcPct val="0"/>
        </a:spcAft>
        <a:defRPr sz="2000">
          <a:solidFill>
            <a:srgbClr val="E11B22"/>
          </a:solidFill>
          <a:latin typeface="Arial" charset="0"/>
          <a:ea typeface="ＭＳ Ｐゴシック" pitchFamily="108" charset="-128"/>
        </a:defRPr>
      </a:lvl4pPr>
      <a:lvl5pPr algn="l" rtl="0" eaLnBrk="1" fontAlgn="base" hangingPunct="1">
        <a:spcBef>
          <a:spcPct val="0"/>
        </a:spcBef>
        <a:spcAft>
          <a:spcPct val="0"/>
        </a:spcAft>
        <a:defRPr sz="2000">
          <a:solidFill>
            <a:srgbClr val="E11B22"/>
          </a:solidFill>
          <a:latin typeface="Arial" charset="0"/>
          <a:ea typeface="ＭＳ Ｐゴシック" pitchFamily="108" charset="-128"/>
        </a:defRPr>
      </a:lvl5pPr>
      <a:lvl6pPr marL="457200" algn="l" rtl="0" eaLnBrk="1" fontAlgn="base" hangingPunct="1">
        <a:spcBef>
          <a:spcPct val="0"/>
        </a:spcBef>
        <a:spcAft>
          <a:spcPct val="0"/>
        </a:spcAft>
        <a:defRPr sz="2000">
          <a:solidFill>
            <a:srgbClr val="E11B22"/>
          </a:solidFill>
          <a:latin typeface="Arial" charset="0"/>
          <a:ea typeface="ＭＳ Ｐゴシック" pitchFamily="108" charset="-128"/>
        </a:defRPr>
      </a:lvl6pPr>
      <a:lvl7pPr marL="914400" algn="l" rtl="0" eaLnBrk="1" fontAlgn="base" hangingPunct="1">
        <a:spcBef>
          <a:spcPct val="0"/>
        </a:spcBef>
        <a:spcAft>
          <a:spcPct val="0"/>
        </a:spcAft>
        <a:defRPr sz="2000">
          <a:solidFill>
            <a:srgbClr val="E11B22"/>
          </a:solidFill>
          <a:latin typeface="Arial" charset="0"/>
          <a:ea typeface="ＭＳ Ｐゴシック" pitchFamily="108" charset="-128"/>
        </a:defRPr>
      </a:lvl7pPr>
      <a:lvl8pPr marL="1371600" algn="l" rtl="0" eaLnBrk="1" fontAlgn="base" hangingPunct="1">
        <a:spcBef>
          <a:spcPct val="0"/>
        </a:spcBef>
        <a:spcAft>
          <a:spcPct val="0"/>
        </a:spcAft>
        <a:defRPr sz="2000">
          <a:solidFill>
            <a:srgbClr val="E11B22"/>
          </a:solidFill>
          <a:latin typeface="Arial" charset="0"/>
          <a:ea typeface="ＭＳ Ｐゴシック" pitchFamily="108" charset="-128"/>
        </a:defRPr>
      </a:lvl8pPr>
      <a:lvl9pPr marL="1828800" algn="l" rtl="0" eaLnBrk="1" fontAlgn="base" hangingPunct="1">
        <a:spcBef>
          <a:spcPct val="0"/>
        </a:spcBef>
        <a:spcAft>
          <a:spcPct val="0"/>
        </a:spcAft>
        <a:defRPr sz="2000">
          <a:solidFill>
            <a:srgbClr val="E11B22"/>
          </a:solidFill>
          <a:latin typeface="Arial" charset="0"/>
          <a:ea typeface="ＭＳ Ｐゴシック" pitchFamily="108" charset="-128"/>
        </a:defRPr>
      </a:lvl9pPr>
    </p:titleStyle>
    <p:bodyStyle>
      <a:lvl1pPr marL="228600" indent="-228600" algn="l" rtl="0" eaLnBrk="1" fontAlgn="base" hangingPunct="1">
        <a:spcBef>
          <a:spcPts val="400"/>
        </a:spcBef>
        <a:spcAft>
          <a:spcPct val="0"/>
        </a:spcAft>
        <a:buClr>
          <a:schemeClr val="tx1"/>
        </a:buClr>
        <a:buFont typeface="Wingdings" pitchFamily="2" charset="2"/>
        <a:buChar char="§"/>
        <a:defRPr sz="1400">
          <a:solidFill>
            <a:schemeClr val="tx1"/>
          </a:solidFill>
          <a:latin typeface="+mn-lt"/>
          <a:ea typeface="+mn-ea"/>
          <a:cs typeface="+mn-cs"/>
        </a:defRPr>
      </a:lvl1pPr>
      <a:lvl2pPr marL="571500" indent="-228600" algn="l" rtl="0" eaLnBrk="1" fontAlgn="base" hangingPunct="1">
        <a:spcBef>
          <a:spcPts val="400"/>
        </a:spcBef>
        <a:spcAft>
          <a:spcPct val="0"/>
        </a:spcAft>
        <a:buClr>
          <a:schemeClr val="tx1"/>
        </a:buClr>
        <a:buChar char="–"/>
        <a:defRPr sz="1400">
          <a:solidFill>
            <a:schemeClr val="tx1"/>
          </a:solidFill>
          <a:latin typeface="+mn-lt"/>
          <a:ea typeface="+mn-ea"/>
        </a:defRPr>
      </a:lvl2pPr>
      <a:lvl3pPr marL="819150" indent="-228600" algn="l" rtl="0" eaLnBrk="1" fontAlgn="base" hangingPunct="1">
        <a:spcBef>
          <a:spcPts val="400"/>
        </a:spcBef>
        <a:spcAft>
          <a:spcPct val="0"/>
        </a:spcAft>
        <a:buClr>
          <a:schemeClr val="tx1"/>
        </a:buClr>
        <a:buChar char="•"/>
        <a:defRPr sz="1400">
          <a:solidFill>
            <a:schemeClr val="tx1"/>
          </a:solidFill>
          <a:latin typeface="+mn-lt"/>
          <a:ea typeface="+mn-ea"/>
        </a:defRPr>
      </a:lvl3pPr>
      <a:lvl4pPr marL="1066800" indent="-225425" algn="l" rtl="0" eaLnBrk="1" fontAlgn="base" hangingPunct="1">
        <a:spcBef>
          <a:spcPts val="400"/>
        </a:spcBef>
        <a:spcAft>
          <a:spcPct val="0"/>
        </a:spcAft>
        <a:buClr>
          <a:schemeClr val="tx1"/>
        </a:buClr>
        <a:buFont typeface="Wingdings" pitchFamily="2" charset="2"/>
        <a:buChar char=""/>
        <a:defRPr sz="1400">
          <a:solidFill>
            <a:schemeClr val="tx1"/>
          </a:solidFill>
          <a:latin typeface="+mn-lt"/>
          <a:ea typeface="+mn-ea"/>
        </a:defRPr>
      </a:lvl4pPr>
      <a:lvl5pPr marL="1314450" indent="-231775" algn="l" rtl="0" eaLnBrk="1" fontAlgn="base" hangingPunct="1">
        <a:spcBef>
          <a:spcPts val="4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hyperlink" Target="mailto:lot.goris@aon.be"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www.aon.com/"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5766" y="5085184"/>
            <a:ext cx="5587332" cy="1506118"/>
          </a:xfrm>
        </p:spPr>
        <p:txBody>
          <a:bodyPr/>
          <a:lstStyle/>
          <a:p>
            <a:pPr>
              <a:spcBef>
                <a:spcPts val="0"/>
              </a:spcBef>
              <a:spcAft>
                <a:spcPts val="0"/>
              </a:spcAft>
            </a:pPr>
            <a:r>
              <a:rPr lang="en-US" sz="2400" dirty="0" smtClean="0">
                <a:solidFill>
                  <a:srgbClr val="E11B22"/>
                </a:solidFill>
              </a:rPr>
              <a:t>BVS – ABRS</a:t>
            </a:r>
          </a:p>
          <a:p>
            <a:pPr>
              <a:spcBef>
                <a:spcPts val="0"/>
              </a:spcBef>
              <a:spcAft>
                <a:spcPts val="0"/>
              </a:spcAft>
            </a:pPr>
            <a:r>
              <a:rPr lang="en-US" sz="2400" dirty="0" smtClean="0">
                <a:solidFill>
                  <a:schemeClr val="tx1"/>
                </a:solidFill>
              </a:rPr>
              <a:t>GDPR</a:t>
            </a:r>
            <a:endParaRPr lang="en-US" sz="2400" dirty="0" smtClean="0">
              <a:solidFill>
                <a:schemeClr val="tx1"/>
              </a:solidFill>
            </a:endParaRPr>
          </a:p>
          <a:p>
            <a:pPr>
              <a:spcBef>
                <a:spcPts val="0"/>
              </a:spcBef>
              <a:spcAft>
                <a:spcPts val="0"/>
              </a:spcAft>
            </a:pPr>
            <a:endParaRPr lang="en-US" sz="2400" dirty="0">
              <a:solidFill>
                <a:schemeClr val="tx1"/>
              </a:solidFill>
              <a:cs typeface="PreloSlab-SemiBold"/>
            </a:endParaRPr>
          </a:p>
          <a:p>
            <a:pPr>
              <a:spcBef>
                <a:spcPts val="0"/>
              </a:spcBef>
              <a:spcAft>
                <a:spcPts val="0"/>
              </a:spcAft>
            </a:pPr>
            <a:r>
              <a:rPr lang="en-GB" sz="1600" dirty="0" err="1" smtClean="0">
                <a:solidFill>
                  <a:schemeClr val="tx1"/>
                </a:solidFill>
              </a:rPr>
              <a:t>Melsbroek</a:t>
            </a:r>
            <a:r>
              <a:rPr lang="en-GB" sz="1600" dirty="0" smtClean="0">
                <a:solidFill>
                  <a:schemeClr val="tx1"/>
                </a:solidFill>
              </a:rPr>
              <a:t> March 15 2018</a:t>
            </a:r>
            <a:endParaRPr lang="en-GB" sz="1600" dirty="0">
              <a:solidFill>
                <a:schemeClr val="tx1"/>
              </a:solidFill>
            </a:endParaRPr>
          </a:p>
          <a:p>
            <a:pPr>
              <a:spcBef>
                <a:spcPts val="0"/>
              </a:spcBef>
              <a:spcAft>
                <a:spcPts val="0"/>
              </a:spcAft>
            </a:pPr>
            <a:r>
              <a:rPr lang="en-GB" sz="1600" dirty="0">
                <a:solidFill>
                  <a:srgbClr val="000000"/>
                </a:solidFill>
                <a:cs typeface="PreloSlab-SemiBold"/>
              </a:rPr>
              <a:t/>
            </a:r>
            <a:br>
              <a:rPr lang="en-GB" sz="1600" dirty="0">
                <a:solidFill>
                  <a:srgbClr val="000000"/>
                </a:solidFill>
                <a:cs typeface="PreloSlab-SemiBold"/>
              </a:rPr>
            </a:br>
            <a:endParaRPr lang="en-GB" sz="1600" dirty="0" smtClean="0">
              <a:solidFill>
                <a:srgbClr val="000000"/>
              </a:solidFill>
            </a:endParaRPr>
          </a:p>
        </p:txBody>
      </p:sp>
      <p:cxnSp>
        <p:nvCxnSpPr>
          <p:cNvPr id="5" name="Straight Connector 4"/>
          <p:cNvCxnSpPr/>
          <p:nvPr/>
        </p:nvCxnSpPr>
        <p:spPr bwMode="auto">
          <a:xfrm>
            <a:off x="6480175" y="5314950"/>
            <a:ext cx="0" cy="1276350"/>
          </a:xfrm>
          <a:prstGeom prst="line">
            <a:avLst/>
          </a:prstGeom>
          <a:solidFill>
            <a:schemeClr val="accent1"/>
          </a:solidFill>
          <a:ln w="19050" cap="flat" cmpd="sng" algn="ctr">
            <a:solidFill>
              <a:schemeClr val="bg2">
                <a:lumMod val="20000"/>
                <a:lumOff val="80000"/>
              </a:schemeClr>
            </a:solidFill>
            <a:prstDash val="solid"/>
            <a:round/>
            <a:headEnd type="none" w="med" len="med"/>
            <a:tailEnd type="none" w="med" len="med"/>
          </a:ln>
          <a:effectLst/>
        </p:spPr>
      </p:cxnSp>
    </p:spTree>
    <p:extLst>
      <p:ext uri="{BB962C8B-B14F-4D97-AF65-F5344CB8AC3E}">
        <p14:creationId xmlns:p14="http://schemas.microsoft.com/office/powerpoint/2010/main" val="2027063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6506" y="323365"/>
            <a:ext cx="8580953" cy="400110"/>
          </a:xfrm>
          <a:prstGeom prst="rect">
            <a:avLst/>
          </a:prstGeom>
          <a:noFill/>
        </p:spPr>
        <p:txBody>
          <a:bodyPr wrap="square" rtlCol="0">
            <a:spAutoFit/>
          </a:bodyPr>
          <a:lstStyle/>
          <a:p>
            <a:r>
              <a:rPr lang="en-US" sz="2000" dirty="0">
                <a:solidFill>
                  <a:srgbClr val="E11B22"/>
                </a:solidFill>
                <a:latin typeface="+mj-lt"/>
                <a:ea typeface="+mj-ea"/>
                <a:cs typeface="+mj-cs"/>
              </a:rPr>
              <a:t>Key Elements of the GDPR</a:t>
            </a:r>
            <a:endParaRPr lang="en-US" sz="2000" dirty="0">
              <a:solidFill>
                <a:srgbClr val="E11B22"/>
              </a:solidFill>
              <a:latin typeface="+mj-lt"/>
              <a:ea typeface="+mj-ea"/>
              <a:cs typeface="+mj-cs"/>
            </a:endParaRPr>
          </a:p>
        </p:txBody>
      </p:sp>
      <p:sp>
        <p:nvSpPr>
          <p:cNvPr id="6" name="TextBox 5"/>
          <p:cNvSpPr txBox="1"/>
          <p:nvPr/>
        </p:nvSpPr>
        <p:spPr>
          <a:xfrm>
            <a:off x="693641" y="1261379"/>
            <a:ext cx="8424936" cy="3529171"/>
          </a:xfrm>
          <a:prstGeom prst="rect">
            <a:avLst/>
          </a:prstGeom>
          <a:noFill/>
        </p:spPr>
        <p:txBody>
          <a:bodyPr wrap="square" rtlCol="0">
            <a:spAutoFit/>
          </a:bodyPr>
          <a:lstStyle/>
          <a:p>
            <a:pPr marL="342900" indent="-342900">
              <a:spcAft>
                <a:spcPts val="400"/>
              </a:spcAft>
              <a:buFont typeface="Wingdings" panose="05000000000000000000" pitchFamily="2" charset="2"/>
              <a:buChar char="§"/>
            </a:pPr>
            <a:r>
              <a:rPr lang="en-US" sz="2000" b="1" dirty="0" smtClean="0"/>
              <a:t>Individual Rights </a:t>
            </a:r>
            <a:endParaRPr lang="en-US" sz="2000" dirty="0"/>
          </a:p>
          <a:p>
            <a:pPr>
              <a:spcAft>
                <a:spcPts val="400"/>
              </a:spcAft>
            </a:pPr>
            <a:endParaRPr lang="nl-BE" sz="2000" dirty="0" smtClean="0"/>
          </a:p>
          <a:p>
            <a:pPr>
              <a:spcAft>
                <a:spcPts val="400"/>
              </a:spcAft>
            </a:pPr>
            <a:r>
              <a:rPr lang="en-US" sz="2000" dirty="0" smtClean="0"/>
              <a:t>The GDPR has created additional rights for data subjects. </a:t>
            </a:r>
          </a:p>
          <a:p>
            <a:pPr>
              <a:spcAft>
                <a:spcPts val="400"/>
              </a:spcAft>
            </a:pPr>
            <a:endParaRPr lang="en-US" sz="2000" dirty="0" smtClean="0"/>
          </a:p>
          <a:p>
            <a:pPr>
              <a:spcAft>
                <a:spcPts val="400"/>
              </a:spcAft>
            </a:pPr>
            <a:r>
              <a:rPr lang="en-US" sz="2000" dirty="0" smtClean="0"/>
              <a:t>In turn, these represent several obligations for the data controllers to which they must comply, at risk of being imposed a fine (10Mio or 2%).</a:t>
            </a:r>
          </a:p>
          <a:p>
            <a:pPr>
              <a:spcAft>
                <a:spcPts val="400"/>
              </a:spcAft>
            </a:pPr>
            <a:endParaRPr lang="en-US" sz="2000" dirty="0" smtClean="0"/>
          </a:p>
          <a:p>
            <a:pPr>
              <a:spcAft>
                <a:spcPts val="400"/>
              </a:spcAft>
            </a:pPr>
            <a:r>
              <a:rPr lang="en-US" sz="2000" dirty="0" smtClean="0"/>
              <a:t>These right must always be respected, whether the processing is considered a high risk or not.</a:t>
            </a:r>
          </a:p>
          <a:p>
            <a:pPr>
              <a:spcAft>
                <a:spcPts val="400"/>
              </a:spcAft>
            </a:pPr>
            <a:endParaRPr lang="nl-BE" sz="2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7373" y="323365"/>
            <a:ext cx="1000919"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1369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6506" y="323365"/>
            <a:ext cx="8580953" cy="400110"/>
          </a:xfrm>
          <a:prstGeom prst="rect">
            <a:avLst/>
          </a:prstGeom>
          <a:noFill/>
        </p:spPr>
        <p:txBody>
          <a:bodyPr wrap="square" rtlCol="0">
            <a:spAutoFit/>
          </a:bodyPr>
          <a:lstStyle/>
          <a:p>
            <a:r>
              <a:rPr lang="en-US" sz="2000" dirty="0">
                <a:solidFill>
                  <a:srgbClr val="E11B22"/>
                </a:solidFill>
                <a:latin typeface="+mj-lt"/>
                <a:ea typeface="+mj-ea"/>
                <a:cs typeface="+mj-cs"/>
              </a:rPr>
              <a:t>Key Elements of the GDPR</a:t>
            </a:r>
            <a:endParaRPr lang="en-US" sz="2000" dirty="0">
              <a:solidFill>
                <a:srgbClr val="E11B22"/>
              </a:solidFill>
              <a:latin typeface="+mj-lt"/>
              <a:ea typeface="+mj-ea"/>
              <a:cs typeface="+mj-cs"/>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7373" y="323365"/>
            <a:ext cx="1000919"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reeform 12"/>
          <p:cNvSpPr>
            <a:spLocks/>
          </p:cNvSpPr>
          <p:nvPr/>
        </p:nvSpPr>
        <p:spPr bwMode="auto">
          <a:xfrm>
            <a:off x="2855085" y="3114937"/>
            <a:ext cx="1233819" cy="1403566"/>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solidFill>
            <a:srgbClr val="939598"/>
          </a:solidFill>
          <a:ln w="9525">
            <a:noFill/>
            <a:round/>
            <a:headEnd/>
            <a:tailEnd/>
          </a:ln>
        </p:spPr>
        <p:txBody>
          <a:bodyPr vert="horz" wrap="square" lIns="91440" tIns="45720" rIns="91440" bIns="45720" numCol="1" anchor="ctr" anchorCtr="1" compatLnSpc="1">
            <a:prstTxWarp prst="textNoShape">
              <a:avLst/>
            </a:prstTxWarp>
          </a:bodyPr>
          <a:lstStyle/>
          <a:p>
            <a:pPr algn="ctr"/>
            <a:r>
              <a:rPr lang="en-GB" sz="1100" b="1" kern="0" dirty="0" smtClean="0">
                <a:solidFill>
                  <a:srgbClr val="FFFFFF"/>
                </a:solidFill>
                <a:latin typeface="Arial" panose="020B0604020202020204" pitchFamily="34" charset="0"/>
                <a:ea typeface="ＭＳ Ｐゴシック" pitchFamily="108" charset="-128"/>
                <a:cs typeface="Arial" panose="020B0604020202020204" pitchFamily="34" charset="0"/>
              </a:rPr>
              <a:t>Right to object</a:t>
            </a:r>
            <a:endParaRPr lang="en-GB" sz="1100" b="1" kern="0" dirty="0" smtClean="0">
              <a:solidFill>
                <a:srgbClr val="FFFFFF"/>
              </a:solidFill>
              <a:latin typeface="Arial" panose="020B0604020202020204" pitchFamily="34" charset="0"/>
              <a:ea typeface="ＭＳ Ｐゴシック" pitchFamily="108" charset="-128"/>
              <a:cs typeface="Arial" panose="020B0604020202020204" pitchFamily="34" charset="0"/>
            </a:endParaRPr>
          </a:p>
        </p:txBody>
      </p:sp>
      <p:sp>
        <p:nvSpPr>
          <p:cNvPr id="11" name="Freeform 12"/>
          <p:cNvSpPr>
            <a:spLocks/>
          </p:cNvSpPr>
          <p:nvPr/>
        </p:nvSpPr>
        <p:spPr bwMode="auto">
          <a:xfrm>
            <a:off x="1852995" y="1576535"/>
            <a:ext cx="1233819" cy="1403566"/>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solidFill>
            <a:srgbClr val="E11B22"/>
          </a:solidFill>
          <a:ln w="9525">
            <a:noFill/>
            <a:round/>
            <a:headEnd/>
            <a:tailEnd/>
          </a:ln>
        </p:spPr>
        <p:txBody>
          <a:bodyPr vert="horz" wrap="square" lIns="91440" tIns="45720" rIns="91440" bIns="45720" numCol="1" anchor="ctr" anchorCtr="1" compatLnSpc="1">
            <a:prstTxWarp prst="textNoShape">
              <a:avLst/>
            </a:prstTxWarp>
          </a:bodyPr>
          <a:lstStyle/>
          <a:p>
            <a:pPr algn="ctr"/>
            <a:r>
              <a:rPr lang="en-GB" sz="1100" b="1" kern="0" dirty="0" smtClean="0">
                <a:solidFill>
                  <a:srgbClr val="FFFFFF"/>
                </a:solidFill>
                <a:latin typeface="Arial" panose="020B0604020202020204" pitchFamily="34" charset="0"/>
                <a:ea typeface="ＭＳ Ｐゴシック" pitchFamily="108" charset="-128"/>
                <a:cs typeface="Arial" panose="020B0604020202020204" pitchFamily="34" charset="0"/>
              </a:rPr>
              <a:t>Transparency</a:t>
            </a:r>
            <a:endParaRPr lang="en-GB" sz="1100" b="1" kern="0" dirty="0" smtClean="0">
              <a:solidFill>
                <a:srgbClr val="FFFFFF"/>
              </a:solidFill>
              <a:latin typeface="Arial" panose="020B0604020202020204" pitchFamily="34" charset="0"/>
              <a:ea typeface="ＭＳ Ｐゴシック" pitchFamily="108" charset="-128"/>
              <a:cs typeface="Arial" panose="020B0604020202020204" pitchFamily="34" charset="0"/>
            </a:endParaRPr>
          </a:p>
        </p:txBody>
      </p:sp>
      <p:sp>
        <p:nvSpPr>
          <p:cNvPr id="12" name="Freeform 12"/>
          <p:cNvSpPr>
            <a:spLocks/>
          </p:cNvSpPr>
          <p:nvPr/>
        </p:nvSpPr>
        <p:spPr bwMode="auto">
          <a:xfrm>
            <a:off x="3135165" y="1576535"/>
            <a:ext cx="1233819" cy="1403566"/>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solidFill>
            <a:srgbClr val="5EB6E4"/>
          </a:solidFill>
          <a:ln w="9525">
            <a:noFill/>
            <a:round/>
            <a:headEnd/>
            <a:tailEnd/>
          </a:ln>
        </p:spPr>
        <p:txBody>
          <a:bodyPr vert="horz" wrap="square" lIns="91440" tIns="45720" rIns="91440" bIns="45720" numCol="1" anchor="ctr" anchorCtr="1" compatLnSpc="1">
            <a:prstTxWarp prst="textNoShape">
              <a:avLst/>
            </a:prstTxWarp>
          </a:bodyPr>
          <a:lstStyle/>
          <a:p>
            <a:pPr algn="ctr"/>
            <a:r>
              <a:rPr lang="en-GB" sz="1100" b="1" kern="0" dirty="0" smtClean="0">
                <a:solidFill>
                  <a:srgbClr val="FFFFFF"/>
                </a:solidFill>
                <a:latin typeface="Arial" panose="020B0604020202020204" pitchFamily="34" charset="0"/>
                <a:ea typeface="ＭＳ Ｐゴシック" pitchFamily="108" charset="-128"/>
                <a:cs typeface="Arial" panose="020B0604020202020204" pitchFamily="34" charset="0"/>
              </a:rPr>
              <a:t>Right to information</a:t>
            </a:r>
          </a:p>
          <a:p>
            <a:pPr algn="ctr"/>
            <a:r>
              <a:rPr lang="en-GB" sz="1100" b="1" kern="0" dirty="0">
                <a:solidFill>
                  <a:srgbClr val="FFFFFF"/>
                </a:solidFill>
                <a:latin typeface="Arial" panose="020B0604020202020204" pitchFamily="34" charset="0"/>
                <a:cs typeface="Arial" panose="020B0604020202020204" pitchFamily="34" charset="0"/>
              </a:rPr>
              <a:t>o</a:t>
            </a:r>
            <a:r>
              <a:rPr lang="en-GB" sz="1100" b="1" kern="0" dirty="0" smtClean="0">
                <a:solidFill>
                  <a:srgbClr val="FFFFFF"/>
                </a:solidFill>
                <a:latin typeface="Arial" panose="020B0604020202020204" pitchFamily="34" charset="0"/>
                <a:cs typeface="Arial" panose="020B0604020202020204" pitchFamily="34" charset="0"/>
              </a:rPr>
              <a:t>r </a:t>
            </a:r>
            <a:r>
              <a:rPr lang="en-GB" sz="1100" b="1" kern="0" dirty="0" smtClean="0">
                <a:solidFill>
                  <a:srgbClr val="FFFFFF"/>
                </a:solidFill>
                <a:latin typeface="Arial" panose="020B0604020202020204" pitchFamily="34" charset="0"/>
                <a:ea typeface="ＭＳ Ｐゴシック" pitchFamily="108" charset="-128"/>
                <a:cs typeface="Arial" panose="020B0604020202020204" pitchFamily="34" charset="0"/>
              </a:rPr>
              <a:t>access</a:t>
            </a:r>
            <a:endParaRPr lang="en-GB" sz="1100" b="1" kern="0" dirty="0" smtClean="0">
              <a:solidFill>
                <a:srgbClr val="FFFFFF"/>
              </a:solidFill>
              <a:latin typeface="Arial" panose="020B0604020202020204" pitchFamily="34" charset="0"/>
              <a:ea typeface="ＭＳ Ｐゴシック" pitchFamily="108" charset="-128"/>
              <a:cs typeface="Arial" panose="020B0604020202020204" pitchFamily="34" charset="0"/>
            </a:endParaRPr>
          </a:p>
        </p:txBody>
      </p:sp>
      <p:sp>
        <p:nvSpPr>
          <p:cNvPr id="13" name="Freeform 12"/>
          <p:cNvSpPr>
            <a:spLocks/>
          </p:cNvSpPr>
          <p:nvPr/>
        </p:nvSpPr>
        <p:spPr bwMode="auto">
          <a:xfrm>
            <a:off x="4384053" y="3125917"/>
            <a:ext cx="1233819" cy="1403566"/>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solidFill>
            <a:srgbClr val="E11B22"/>
          </a:solidFill>
          <a:ln w="9525">
            <a:noFill/>
            <a:round/>
            <a:headEnd/>
            <a:tailEnd/>
          </a:ln>
        </p:spPr>
        <p:txBody>
          <a:bodyPr vert="horz" wrap="square" lIns="91440" tIns="45720" rIns="91440" bIns="45720" numCol="1" anchor="ctr" anchorCtr="1" compatLnSpc="1">
            <a:prstTxWarp prst="textNoShape">
              <a:avLst/>
            </a:prstTxWarp>
          </a:bodyPr>
          <a:lstStyle/>
          <a:p>
            <a:pPr algn="ctr"/>
            <a:r>
              <a:rPr lang="en-GB" sz="1100" b="1" kern="0" dirty="0" smtClean="0">
                <a:solidFill>
                  <a:srgbClr val="FFFFFF"/>
                </a:solidFill>
                <a:latin typeface="Arial" panose="020B0604020202020204" pitchFamily="34" charset="0"/>
                <a:ea typeface="ＭＳ Ｐゴシック" pitchFamily="108" charset="-128"/>
                <a:cs typeface="Arial" panose="020B0604020202020204" pitchFamily="34" charset="0"/>
              </a:rPr>
              <a:t>Right to access to &amp; control of data </a:t>
            </a:r>
            <a:endParaRPr lang="en-GB" sz="1100" b="1" kern="0" dirty="0" smtClean="0">
              <a:solidFill>
                <a:srgbClr val="FFFFFF"/>
              </a:solidFill>
              <a:latin typeface="Arial" panose="020B0604020202020204" pitchFamily="34" charset="0"/>
              <a:ea typeface="ＭＳ Ｐゴシック" pitchFamily="108" charset="-128"/>
              <a:cs typeface="Arial" panose="020B0604020202020204" pitchFamily="34" charset="0"/>
            </a:endParaRPr>
          </a:p>
        </p:txBody>
      </p:sp>
      <p:sp>
        <p:nvSpPr>
          <p:cNvPr id="14" name="Freeform 12"/>
          <p:cNvSpPr>
            <a:spLocks/>
          </p:cNvSpPr>
          <p:nvPr/>
        </p:nvSpPr>
        <p:spPr bwMode="auto">
          <a:xfrm>
            <a:off x="7574013" y="3088703"/>
            <a:ext cx="1233819" cy="1403566"/>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solidFill>
            <a:srgbClr val="4D4F53"/>
          </a:solidFill>
          <a:ln w="9525">
            <a:noFill/>
            <a:round/>
            <a:headEnd/>
            <a:tailEnd/>
          </a:ln>
        </p:spPr>
        <p:txBody>
          <a:bodyPr vert="horz" wrap="square" lIns="91440" tIns="45720" rIns="91440" bIns="45720" numCol="1" anchor="ctr" anchorCtr="1" compatLnSpc="1">
            <a:prstTxWarp prst="textNoShape">
              <a:avLst/>
            </a:prstTxWarp>
          </a:bodyPr>
          <a:lstStyle/>
          <a:p>
            <a:pPr algn="ctr"/>
            <a:r>
              <a:rPr lang="en-GB" sz="1100" b="1" kern="0" dirty="0" smtClean="0">
                <a:solidFill>
                  <a:srgbClr val="FFFFFF"/>
                </a:solidFill>
                <a:latin typeface="Arial" panose="020B0604020202020204" pitchFamily="34" charset="0"/>
                <a:ea typeface="ＭＳ Ｐゴシック" pitchFamily="108" charset="-128"/>
                <a:cs typeface="Arial" panose="020B0604020202020204" pitchFamily="34" charset="0"/>
              </a:rPr>
              <a:t>Right to data portability</a:t>
            </a:r>
            <a:endParaRPr lang="en-GB" sz="1100" b="1" kern="0" dirty="0" smtClean="0">
              <a:solidFill>
                <a:srgbClr val="FFFFFF"/>
              </a:solidFill>
              <a:latin typeface="Arial" panose="020B0604020202020204" pitchFamily="34" charset="0"/>
              <a:ea typeface="ＭＳ Ｐゴシック" pitchFamily="108" charset="-128"/>
              <a:cs typeface="Arial" panose="020B0604020202020204" pitchFamily="34" charset="0"/>
            </a:endParaRPr>
          </a:p>
        </p:txBody>
      </p:sp>
      <p:sp>
        <p:nvSpPr>
          <p:cNvPr id="15" name="Freeform 14"/>
          <p:cNvSpPr>
            <a:spLocks/>
          </p:cNvSpPr>
          <p:nvPr/>
        </p:nvSpPr>
        <p:spPr bwMode="auto">
          <a:xfrm>
            <a:off x="5961112" y="3088703"/>
            <a:ext cx="1233819" cy="1403566"/>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solidFill>
            <a:srgbClr val="012495"/>
          </a:solidFill>
          <a:ln w="9525">
            <a:noFill/>
            <a:round/>
            <a:headEnd/>
            <a:tailEnd/>
          </a:ln>
        </p:spPr>
        <p:txBody>
          <a:bodyPr vert="horz" wrap="square" lIns="91440" tIns="45720" rIns="91440" bIns="45720" numCol="1" anchor="ctr" anchorCtr="1" compatLnSpc="1">
            <a:prstTxWarp prst="textNoShape">
              <a:avLst/>
            </a:prstTxWarp>
          </a:bodyPr>
          <a:lstStyle/>
          <a:p>
            <a:pPr algn="ctr"/>
            <a:r>
              <a:rPr lang="en-GB" sz="1100" b="1" kern="0" dirty="0" smtClean="0">
                <a:solidFill>
                  <a:prstClr val="white"/>
                </a:solidFill>
                <a:latin typeface="Arial" panose="020B0604020202020204" pitchFamily="34" charset="0"/>
                <a:ea typeface="ＭＳ Ｐゴシック" pitchFamily="108" charset="-128"/>
                <a:cs typeface="Arial" panose="020B0604020202020204" pitchFamily="34" charset="0"/>
              </a:rPr>
              <a:t>Right to rectification &amp; erasure</a:t>
            </a:r>
            <a:endParaRPr lang="en-GB" sz="1100" b="1" kern="0" dirty="0" smtClean="0">
              <a:solidFill>
                <a:prstClr val="white"/>
              </a:solidFill>
              <a:latin typeface="Arial" panose="020B0604020202020204" pitchFamily="34" charset="0"/>
              <a:ea typeface="ＭＳ Ｐゴシック" pitchFamily="108" charset="-128"/>
              <a:cs typeface="Arial" panose="020B0604020202020204" pitchFamily="34" charset="0"/>
            </a:endParaRPr>
          </a:p>
        </p:txBody>
      </p:sp>
      <p:sp>
        <p:nvSpPr>
          <p:cNvPr id="16" name="Freeform 12"/>
          <p:cNvSpPr>
            <a:spLocks/>
          </p:cNvSpPr>
          <p:nvPr/>
        </p:nvSpPr>
        <p:spPr bwMode="auto">
          <a:xfrm>
            <a:off x="4404468" y="1576535"/>
            <a:ext cx="1233819" cy="1403566"/>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solidFill>
            <a:srgbClr val="003F72"/>
          </a:solidFill>
          <a:ln w="9525">
            <a:noFill/>
            <a:round/>
            <a:headEnd/>
            <a:tailEnd/>
          </a:ln>
        </p:spPr>
        <p:txBody>
          <a:bodyPr vert="horz" wrap="square" lIns="91440" tIns="45720" rIns="91440" bIns="45720" numCol="1" anchor="ctr" anchorCtr="1" compatLnSpc="1">
            <a:prstTxWarp prst="textNoShape">
              <a:avLst/>
            </a:prstTxWarp>
          </a:bodyPr>
          <a:lstStyle/>
          <a:p>
            <a:pPr algn="ctr"/>
            <a:r>
              <a:rPr lang="en-GB" sz="1100" b="1" kern="0" dirty="0" smtClean="0">
                <a:solidFill>
                  <a:srgbClr val="FFFFFF"/>
                </a:solidFill>
                <a:latin typeface="Arial" panose="020B0604020202020204" pitchFamily="34" charset="0"/>
                <a:cs typeface="Arial" panose="020B0604020202020204" pitchFamily="34" charset="0"/>
              </a:rPr>
              <a:t>Right to several actions</a:t>
            </a:r>
            <a:endParaRPr lang="en-GB" sz="1100" b="1" kern="0" dirty="0" smtClean="0">
              <a:solidFill>
                <a:srgbClr val="FFFFFF"/>
              </a:solidFill>
              <a:latin typeface="Arial" panose="020B0604020202020204" pitchFamily="34" charset="0"/>
              <a:ea typeface="ＭＳ Ｐゴシック" pitchFamily="108" charset="-128"/>
              <a:cs typeface="Arial" panose="020B0604020202020204" pitchFamily="34" charset="0"/>
            </a:endParaRPr>
          </a:p>
        </p:txBody>
      </p:sp>
      <p:sp>
        <p:nvSpPr>
          <p:cNvPr id="21" name="Freeform 20"/>
          <p:cNvSpPr>
            <a:spLocks noChangeAspect="1"/>
          </p:cNvSpPr>
          <p:nvPr/>
        </p:nvSpPr>
        <p:spPr>
          <a:xfrm>
            <a:off x="4893065" y="1484784"/>
            <a:ext cx="247650" cy="88115"/>
          </a:xfrm>
          <a:custGeom>
            <a:avLst/>
            <a:gdLst>
              <a:gd name="connsiteX0" fmla="*/ 0 w 1076325"/>
              <a:gd name="connsiteY0" fmla="*/ 307975 h 311150"/>
              <a:gd name="connsiteX1" fmla="*/ 539750 w 1076325"/>
              <a:gd name="connsiteY1" fmla="*/ 0 h 311150"/>
              <a:gd name="connsiteX2" fmla="*/ 1076325 w 1076325"/>
              <a:gd name="connsiteY2" fmla="*/ 311150 h 311150"/>
            </a:gdLst>
            <a:ahLst/>
            <a:cxnLst>
              <a:cxn ang="0">
                <a:pos x="connsiteX0" y="connsiteY0"/>
              </a:cxn>
              <a:cxn ang="0">
                <a:pos x="connsiteX1" y="connsiteY1"/>
              </a:cxn>
              <a:cxn ang="0">
                <a:pos x="connsiteX2" y="connsiteY2"/>
              </a:cxn>
            </a:cxnLst>
            <a:rect l="l" t="t" r="r" b="b"/>
            <a:pathLst>
              <a:path w="1076325" h="311150">
                <a:moveTo>
                  <a:pt x="0" y="307975"/>
                </a:moveTo>
                <a:lnTo>
                  <a:pt x="539750" y="0"/>
                </a:lnTo>
                <a:lnTo>
                  <a:pt x="1076325" y="311150"/>
                </a:lnTo>
              </a:path>
            </a:pathLst>
          </a:custGeom>
          <a:ln w="38100" cmpd="sng">
            <a:solidFill>
              <a:schemeClr val="accent4"/>
            </a:solidFill>
          </a:ln>
        </p:spPr>
        <p:txBody>
          <a:bodyPr vert="horz" wrap="square" lIns="91440" tIns="45720" rIns="91440" bIns="45720" numCol="1" rtlCol="0" anchor="t" anchorCtr="0" compatLnSpc="1">
            <a:prstTxWarp prst="textNoShape">
              <a:avLst/>
            </a:prstTxWarp>
          </a:bodyPr>
          <a:lstStyle/>
          <a:p>
            <a:endParaRPr lang="en-US" sz="2400" dirty="0" smtClean="0">
              <a:solidFill>
                <a:srgbClr val="000000"/>
              </a:solidFill>
              <a:ea typeface="ＭＳ Ｐゴシック" pitchFamily="108" charset="-128"/>
            </a:endParaRPr>
          </a:p>
        </p:txBody>
      </p:sp>
      <p:sp>
        <p:nvSpPr>
          <p:cNvPr id="22" name="Freeform 21"/>
          <p:cNvSpPr>
            <a:spLocks noChangeAspect="1"/>
          </p:cNvSpPr>
          <p:nvPr/>
        </p:nvSpPr>
        <p:spPr>
          <a:xfrm rot="3600000">
            <a:off x="8762633" y="3382218"/>
            <a:ext cx="304800" cy="71593"/>
          </a:xfrm>
          <a:custGeom>
            <a:avLst/>
            <a:gdLst>
              <a:gd name="connsiteX0" fmla="*/ 0 w 1076325"/>
              <a:gd name="connsiteY0" fmla="*/ 307975 h 311150"/>
              <a:gd name="connsiteX1" fmla="*/ 539750 w 1076325"/>
              <a:gd name="connsiteY1" fmla="*/ 0 h 311150"/>
              <a:gd name="connsiteX2" fmla="*/ 1076325 w 1076325"/>
              <a:gd name="connsiteY2" fmla="*/ 311150 h 311150"/>
            </a:gdLst>
            <a:ahLst/>
            <a:cxnLst>
              <a:cxn ang="0">
                <a:pos x="connsiteX0" y="connsiteY0"/>
              </a:cxn>
              <a:cxn ang="0">
                <a:pos x="connsiteX1" y="connsiteY1"/>
              </a:cxn>
              <a:cxn ang="0">
                <a:pos x="connsiteX2" y="connsiteY2"/>
              </a:cxn>
            </a:cxnLst>
            <a:rect l="l" t="t" r="r" b="b"/>
            <a:pathLst>
              <a:path w="1076325" h="311150">
                <a:moveTo>
                  <a:pt x="0" y="307975"/>
                </a:moveTo>
                <a:lnTo>
                  <a:pt x="539750" y="0"/>
                </a:lnTo>
                <a:lnTo>
                  <a:pt x="1076325" y="311150"/>
                </a:lnTo>
              </a:path>
            </a:pathLst>
          </a:custGeom>
          <a:ln w="38100" cmpd="sng">
            <a:solidFill>
              <a:schemeClr val="bg2"/>
            </a:solidFill>
          </a:ln>
        </p:spPr>
        <p:txBody>
          <a:bodyPr vert="horz" wrap="square" lIns="91440" tIns="45720" rIns="91440" bIns="45720" numCol="1" rtlCol="0" anchor="t" anchorCtr="0" compatLnSpc="1">
            <a:prstTxWarp prst="textNoShape">
              <a:avLst/>
            </a:prstTxWarp>
          </a:bodyPr>
          <a:lstStyle/>
          <a:p>
            <a:endParaRPr lang="en-US" sz="2400" dirty="0" smtClean="0">
              <a:solidFill>
                <a:srgbClr val="000000"/>
              </a:solidFill>
              <a:ea typeface="ＭＳ Ｐゴシック" pitchFamily="108" charset="-128"/>
            </a:endParaRPr>
          </a:p>
        </p:txBody>
      </p:sp>
      <p:sp>
        <p:nvSpPr>
          <p:cNvPr id="23" name="Freeform 22"/>
          <p:cNvSpPr>
            <a:spLocks noChangeAspect="1"/>
          </p:cNvSpPr>
          <p:nvPr/>
        </p:nvSpPr>
        <p:spPr>
          <a:xfrm>
            <a:off x="3619963" y="1496659"/>
            <a:ext cx="247650" cy="88115"/>
          </a:xfrm>
          <a:custGeom>
            <a:avLst/>
            <a:gdLst>
              <a:gd name="connsiteX0" fmla="*/ 0 w 1076325"/>
              <a:gd name="connsiteY0" fmla="*/ 307975 h 311150"/>
              <a:gd name="connsiteX1" fmla="*/ 539750 w 1076325"/>
              <a:gd name="connsiteY1" fmla="*/ 0 h 311150"/>
              <a:gd name="connsiteX2" fmla="*/ 1076325 w 1076325"/>
              <a:gd name="connsiteY2" fmla="*/ 311150 h 311150"/>
            </a:gdLst>
            <a:ahLst/>
            <a:cxnLst>
              <a:cxn ang="0">
                <a:pos x="connsiteX0" y="connsiteY0"/>
              </a:cxn>
              <a:cxn ang="0">
                <a:pos x="connsiteX1" y="connsiteY1"/>
              </a:cxn>
              <a:cxn ang="0">
                <a:pos x="connsiteX2" y="connsiteY2"/>
              </a:cxn>
            </a:cxnLst>
            <a:rect l="l" t="t" r="r" b="b"/>
            <a:pathLst>
              <a:path w="1076325" h="311150">
                <a:moveTo>
                  <a:pt x="0" y="307975"/>
                </a:moveTo>
                <a:lnTo>
                  <a:pt x="539750" y="0"/>
                </a:lnTo>
                <a:lnTo>
                  <a:pt x="1076325" y="311150"/>
                </a:lnTo>
              </a:path>
            </a:pathLst>
          </a:custGeom>
          <a:ln w="38100" cmpd="sng">
            <a:solidFill>
              <a:schemeClr val="accent3"/>
            </a:solidFill>
          </a:ln>
        </p:spPr>
        <p:txBody>
          <a:bodyPr vert="horz" wrap="square" lIns="91440" tIns="45720" rIns="91440" bIns="45720" numCol="1" rtlCol="0" anchor="t" anchorCtr="0" compatLnSpc="1">
            <a:prstTxWarp prst="textNoShape">
              <a:avLst/>
            </a:prstTxWarp>
          </a:bodyPr>
          <a:lstStyle/>
          <a:p>
            <a:endParaRPr lang="en-US" sz="2400" dirty="0" smtClean="0">
              <a:solidFill>
                <a:srgbClr val="000000"/>
              </a:solidFill>
              <a:ea typeface="ＭＳ Ｐゴシック" pitchFamily="108" charset="-128"/>
            </a:endParaRPr>
          </a:p>
        </p:txBody>
      </p:sp>
      <p:sp>
        <p:nvSpPr>
          <p:cNvPr id="24" name="Freeform 23"/>
          <p:cNvSpPr>
            <a:spLocks noChangeAspect="1"/>
          </p:cNvSpPr>
          <p:nvPr/>
        </p:nvSpPr>
        <p:spPr>
          <a:xfrm rot="18000000" flipH="1">
            <a:off x="1667441" y="1875490"/>
            <a:ext cx="304800" cy="71593"/>
          </a:xfrm>
          <a:custGeom>
            <a:avLst/>
            <a:gdLst>
              <a:gd name="connsiteX0" fmla="*/ 0 w 1076325"/>
              <a:gd name="connsiteY0" fmla="*/ 307975 h 311150"/>
              <a:gd name="connsiteX1" fmla="*/ 539750 w 1076325"/>
              <a:gd name="connsiteY1" fmla="*/ 0 h 311150"/>
              <a:gd name="connsiteX2" fmla="*/ 1076325 w 1076325"/>
              <a:gd name="connsiteY2" fmla="*/ 311150 h 311150"/>
            </a:gdLst>
            <a:ahLst/>
            <a:cxnLst>
              <a:cxn ang="0">
                <a:pos x="connsiteX0" y="connsiteY0"/>
              </a:cxn>
              <a:cxn ang="0">
                <a:pos x="connsiteX1" y="connsiteY1"/>
              </a:cxn>
              <a:cxn ang="0">
                <a:pos x="connsiteX2" y="connsiteY2"/>
              </a:cxn>
            </a:cxnLst>
            <a:rect l="l" t="t" r="r" b="b"/>
            <a:pathLst>
              <a:path w="1076325" h="311150">
                <a:moveTo>
                  <a:pt x="0" y="307975"/>
                </a:moveTo>
                <a:lnTo>
                  <a:pt x="539750" y="0"/>
                </a:lnTo>
                <a:lnTo>
                  <a:pt x="1076325" y="311150"/>
                </a:lnTo>
              </a:path>
            </a:pathLst>
          </a:custGeom>
          <a:ln w="38100" cmpd="sng">
            <a:solidFill>
              <a:schemeClr val="tx2"/>
            </a:solidFill>
          </a:ln>
        </p:spPr>
        <p:txBody>
          <a:bodyPr vert="horz" wrap="square" lIns="91440" tIns="45720" rIns="91440" bIns="45720" numCol="1" rtlCol="0" anchor="t" anchorCtr="0" compatLnSpc="1">
            <a:prstTxWarp prst="textNoShape">
              <a:avLst/>
            </a:prstTxWarp>
          </a:bodyPr>
          <a:lstStyle/>
          <a:p>
            <a:endParaRPr lang="en-US" sz="2400" dirty="0" smtClean="0">
              <a:solidFill>
                <a:srgbClr val="000000"/>
              </a:solidFill>
              <a:ea typeface="ＭＳ Ｐゴシック" pitchFamily="108" charset="-128"/>
            </a:endParaRPr>
          </a:p>
        </p:txBody>
      </p:sp>
      <p:sp>
        <p:nvSpPr>
          <p:cNvPr id="25" name="Freeform 24"/>
          <p:cNvSpPr>
            <a:spLocks noChangeAspect="1"/>
          </p:cNvSpPr>
          <p:nvPr/>
        </p:nvSpPr>
        <p:spPr>
          <a:xfrm rot="3600000" flipH="1" flipV="1">
            <a:off x="2595485" y="4261098"/>
            <a:ext cx="304800" cy="71593"/>
          </a:xfrm>
          <a:custGeom>
            <a:avLst/>
            <a:gdLst>
              <a:gd name="connsiteX0" fmla="*/ 0 w 1076325"/>
              <a:gd name="connsiteY0" fmla="*/ 307975 h 311150"/>
              <a:gd name="connsiteX1" fmla="*/ 539750 w 1076325"/>
              <a:gd name="connsiteY1" fmla="*/ 0 h 311150"/>
              <a:gd name="connsiteX2" fmla="*/ 1076325 w 1076325"/>
              <a:gd name="connsiteY2" fmla="*/ 311150 h 311150"/>
            </a:gdLst>
            <a:ahLst/>
            <a:cxnLst>
              <a:cxn ang="0">
                <a:pos x="connsiteX0" y="connsiteY0"/>
              </a:cxn>
              <a:cxn ang="0">
                <a:pos x="connsiteX1" y="connsiteY1"/>
              </a:cxn>
              <a:cxn ang="0">
                <a:pos x="connsiteX2" y="connsiteY2"/>
              </a:cxn>
            </a:cxnLst>
            <a:rect l="l" t="t" r="r" b="b"/>
            <a:pathLst>
              <a:path w="1076325" h="311150">
                <a:moveTo>
                  <a:pt x="0" y="307975"/>
                </a:moveTo>
                <a:lnTo>
                  <a:pt x="539750" y="0"/>
                </a:lnTo>
                <a:lnTo>
                  <a:pt x="1076325" y="311150"/>
                </a:lnTo>
              </a:path>
            </a:pathLst>
          </a:custGeom>
          <a:ln w="38100" cmpd="sng">
            <a:solidFill>
              <a:srgbClr val="939598"/>
            </a:solidFill>
          </a:ln>
        </p:spPr>
        <p:txBody>
          <a:bodyPr vert="horz" wrap="square" lIns="91440" tIns="45720" rIns="91440" bIns="45720" numCol="1" rtlCol="0" anchor="t" anchorCtr="0" compatLnSpc="1">
            <a:prstTxWarp prst="textNoShape">
              <a:avLst/>
            </a:prstTxWarp>
          </a:bodyPr>
          <a:lstStyle/>
          <a:p>
            <a:endParaRPr lang="en-US" sz="2400" dirty="0" smtClean="0">
              <a:solidFill>
                <a:srgbClr val="000000"/>
              </a:solidFill>
              <a:ea typeface="ＭＳ Ｐゴシック" pitchFamily="108" charset="-128"/>
            </a:endParaRPr>
          </a:p>
        </p:txBody>
      </p:sp>
      <p:sp>
        <p:nvSpPr>
          <p:cNvPr id="26" name="Freeform 25"/>
          <p:cNvSpPr>
            <a:spLocks noChangeAspect="1"/>
          </p:cNvSpPr>
          <p:nvPr/>
        </p:nvSpPr>
        <p:spPr>
          <a:xfrm flipH="1" flipV="1">
            <a:off x="4877137" y="4548170"/>
            <a:ext cx="247650" cy="88115"/>
          </a:xfrm>
          <a:custGeom>
            <a:avLst/>
            <a:gdLst>
              <a:gd name="connsiteX0" fmla="*/ 0 w 1076325"/>
              <a:gd name="connsiteY0" fmla="*/ 307975 h 311150"/>
              <a:gd name="connsiteX1" fmla="*/ 539750 w 1076325"/>
              <a:gd name="connsiteY1" fmla="*/ 0 h 311150"/>
              <a:gd name="connsiteX2" fmla="*/ 1076325 w 1076325"/>
              <a:gd name="connsiteY2" fmla="*/ 311150 h 311150"/>
            </a:gdLst>
            <a:ahLst/>
            <a:cxnLst>
              <a:cxn ang="0">
                <a:pos x="connsiteX0" y="connsiteY0"/>
              </a:cxn>
              <a:cxn ang="0">
                <a:pos x="connsiteX1" y="connsiteY1"/>
              </a:cxn>
              <a:cxn ang="0">
                <a:pos x="connsiteX2" y="connsiteY2"/>
              </a:cxn>
            </a:cxnLst>
            <a:rect l="l" t="t" r="r" b="b"/>
            <a:pathLst>
              <a:path w="1076325" h="311150">
                <a:moveTo>
                  <a:pt x="0" y="307975"/>
                </a:moveTo>
                <a:lnTo>
                  <a:pt x="539750" y="0"/>
                </a:lnTo>
                <a:lnTo>
                  <a:pt x="1076325" y="311150"/>
                </a:lnTo>
              </a:path>
            </a:pathLst>
          </a:custGeom>
          <a:ln w="38100" cmpd="sng">
            <a:solidFill>
              <a:schemeClr val="tx2"/>
            </a:solidFill>
          </a:ln>
        </p:spPr>
        <p:txBody>
          <a:bodyPr vert="horz" wrap="square" lIns="91440" tIns="45720" rIns="91440" bIns="45720" numCol="1" rtlCol="0" anchor="t" anchorCtr="0" compatLnSpc="1">
            <a:prstTxWarp prst="textNoShape">
              <a:avLst/>
            </a:prstTxWarp>
          </a:bodyPr>
          <a:lstStyle/>
          <a:p>
            <a:endParaRPr lang="en-US" sz="2400" dirty="0" smtClean="0">
              <a:solidFill>
                <a:srgbClr val="000000"/>
              </a:solidFill>
              <a:ea typeface="ＭＳ Ｐゴシック" pitchFamily="108" charset="-128"/>
            </a:endParaRPr>
          </a:p>
        </p:txBody>
      </p:sp>
      <p:sp>
        <p:nvSpPr>
          <p:cNvPr id="27" name="Freeform 26"/>
          <p:cNvSpPr>
            <a:spLocks noChangeAspect="1"/>
          </p:cNvSpPr>
          <p:nvPr/>
        </p:nvSpPr>
        <p:spPr>
          <a:xfrm rot="18000000" flipV="1">
            <a:off x="7149731" y="4159029"/>
            <a:ext cx="304800" cy="71593"/>
          </a:xfrm>
          <a:custGeom>
            <a:avLst/>
            <a:gdLst>
              <a:gd name="connsiteX0" fmla="*/ 0 w 1076325"/>
              <a:gd name="connsiteY0" fmla="*/ 307975 h 311150"/>
              <a:gd name="connsiteX1" fmla="*/ 539750 w 1076325"/>
              <a:gd name="connsiteY1" fmla="*/ 0 h 311150"/>
              <a:gd name="connsiteX2" fmla="*/ 1076325 w 1076325"/>
              <a:gd name="connsiteY2" fmla="*/ 311150 h 311150"/>
            </a:gdLst>
            <a:ahLst/>
            <a:cxnLst>
              <a:cxn ang="0">
                <a:pos x="connsiteX0" y="connsiteY0"/>
              </a:cxn>
              <a:cxn ang="0">
                <a:pos x="connsiteX1" y="connsiteY1"/>
              </a:cxn>
              <a:cxn ang="0">
                <a:pos x="connsiteX2" y="connsiteY2"/>
              </a:cxn>
            </a:cxnLst>
            <a:rect l="l" t="t" r="r" b="b"/>
            <a:pathLst>
              <a:path w="1076325" h="311150">
                <a:moveTo>
                  <a:pt x="0" y="307975"/>
                </a:moveTo>
                <a:lnTo>
                  <a:pt x="539750" y="0"/>
                </a:lnTo>
                <a:lnTo>
                  <a:pt x="1076325" y="311150"/>
                </a:lnTo>
              </a:path>
            </a:pathLst>
          </a:custGeom>
          <a:ln w="38100" cmpd="sng">
            <a:solidFill>
              <a:srgbClr val="012495"/>
            </a:solidFill>
          </a:ln>
        </p:spPr>
        <p:txBody>
          <a:bodyPr vert="horz" wrap="square" lIns="91440" tIns="45720" rIns="91440" bIns="45720" numCol="1" rtlCol="0" anchor="t" anchorCtr="0" compatLnSpc="1">
            <a:prstTxWarp prst="textNoShape">
              <a:avLst/>
            </a:prstTxWarp>
          </a:bodyPr>
          <a:lstStyle/>
          <a:p>
            <a:endParaRPr lang="en-US" sz="2400" dirty="0" smtClean="0">
              <a:solidFill>
                <a:srgbClr val="000000"/>
              </a:solidFill>
              <a:ea typeface="ＭＳ Ｐゴシック" pitchFamily="108" charset="-128"/>
            </a:endParaRPr>
          </a:p>
        </p:txBody>
      </p:sp>
      <p:sp>
        <p:nvSpPr>
          <p:cNvPr id="2" name="TextBox 1"/>
          <p:cNvSpPr txBox="1"/>
          <p:nvPr/>
        </p:nvSpPr>
        <p:spPr>
          <a:xfrm>
            <a:off x="543202" y="1146230"/>
            <a:ext cx="2244445" cy="338554"/>
          </a:xfrm>
          <a:prstGeom prst="rect">
            <a:avLst/>
          </a:prstGeom>
          <a:noFill/>
        </p:spPr>
        <p:txBody>
          <a:bodyPr wrap="square" rtlCol="0">
            <a:spAutoFit/>
          </a:bodyPr>
          <a:lstStyle/>
          <a:p>
            <a:r>
              <a:rPr lang="en-US" sz="1600" dirty="0" smtClean="0"/>
              <a:t>Who, what, why, how</a:t>
            </a:r>
            <a:endParaRPr lang="en-US" sz="1600" dirty="0"/>
          </a:p>
        </p:txBody>
      </p:sp>
      <p:sp>
        <p:nvSpPr>
          <p:cNvPr id="3" name="TextBox 2"/>
          <p:cNvSpPr txBox="1"/>
          <p:nvPr/>
        </p:nvSpPr>
        <p:spPr>
          <a:xfrm>
            <a:off x="488504" y="5301208"/>
            <a:ext cx="7200800" cy="646331"/>
          </a:xfrm>
          <a:prstGeom prst="rect">
            <a:avLst/>
          </a:prstGeom>
          <a:noFill/>
        </p:spPr>
        <p:txBody>
          <a:bodyPr wrap="square" rtlCol="0">
            <a:spAutoFit/>
          </a:bodyPr>
          <a:lstStyle/>
          <a:p>
            <a:r>
              <a:rPr lang="en-US" sz="1800" dirty="0" smtClean="0"/>
              <a:t>Request from data subject must be treated within 1 month. Can be extended with 2 months (depending on complexity of request)</a:t>
            </a:r>
            <a:endParaRPr lang="en-US" sz="1800" dirty="0"/>
          </a:p>
        </p:txBody>
      </p:sp>
    </p:spTree>
    <p:extLst>
      <p:ext uri="{BB962C8B-B14F-4D97-AF65-F5344CB8AC3E}">
        <p14:creationId xmlns:p14="http://schemas.microsoft.com/office/powerpoint/2010/main" val="12554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1000"/>
                                        <p:tgtEl>
                                          <p:spTgt spid="25"/>
                                        </p:tgtEl>
                                      </p:cBhvr>
                                    </p:animEffect>
                                    <p:anim calcmode="lin" valueType="num">
                                      <p:cBhvr>
                                        <p:cTn id="67" dur="1000" fill="hold"/>
                                        <p:tgtEl>
                                          <p:spTgt spid="25"/>
                                        </p:tgtEl>
                                        <p:attrNameLst>
                                          <p:attrName>ppt_x</p:attrName>
                                        </p:attrNameLst>
                                      </p:cBhvr>
                                      <p:tavLst>
                                        <p:tav tm="0">
                                          <p:val>
                                            <p:strVal val="#ppt_x"/>
                                          </p:val>
                                        </p:tav>
                                        <p:tav tm="100000">
                                          <p:val>
                                            <p:strVal val="#ppt_x"/>
                                          </p:val>
                                        </p:tav>
                                      </p:tavLst>
                                    </p:anim>
                                    <p:anim calcmode="lin" valueType="num">
                                      <p:cBhvr>
                                        <p:cTn id="68" dur="1000" fill="hold"/>
                                        <p:tgtEl>
                                          <p:spTgt spid="25"/>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1000"/>
                                        <p:tgtEl>
                                          <p:spTgt spid="27"/>
                                        </p:tgtEl>
                                      </p:cBhvr>
                                    </p:animEffect>
                                    <p:anim calcmode="lin" valueType="num">
                                      <p:cBhvr>
                                        <p:cTn id="77" dur="1000" fill="hold"/>
                                        <p:tgtEl>
                                          <p:spTgt spid="27"/>
                                        </p:tgtEl>
                                        <p:attrNameLst>
                                          <p:attrName>ppt_x</p:attrName>
                                        </p:attrNameLst>
                                      </p:cBhvr>
                                      <p:tavLst>
                                        <p:tav tm="0">
                                          <p:val>
                                            <p:strVal val="#ppt_x"/>
                                          </p:val>
                                        </p:tav>
                                        <p:tav tm="100000">
                                          <p:val>
                                            <p:strVal val="#ppt_x"/>
                                          </p:val>
                                        </p:tav>
                                      </p:tavLst>
                                    </p:anim>
                                    <p:anim calcmode="lin" valueType="num">
                                      <p:cBhvr>
                                        <p:cTn id="7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3"/>
                                        </p:tgtEl>
                                        <p:attrNameLst>
                                          <p:attrName>style.visibility</p:attrName>
                                        </p:attrNameLst>
                                      </p:cBhvr>
                                      <p:to>
                                        <p:strVal val="visible"/>
                                      </p:to>
                                    </p:set>
                                    <p:anim calcmode="lin" valueType="num">
                                      <p:cBhvr>
                                        <p:cTn id="83" dur="1000" fill="hold"/>
                                        <p:tgtEl>
                                          <p:spTgt spid="3"/>
                                        </p:tgtEl>
                                        <p:attrNameLst>
                                          <p:attrName>ppt_w</p:attrName>
                                        </p:attrNameLst>
                                      </p:cBhvr>
                                      <p:tavLst>
                                        <p:tav tm="0">
                                          <p:val>
                                            <p:fltVal val="0"/>
                                          </p:val>
                                        </p:tav>
                                        <p:tav tm="100000">
                                          <p:val>
                                            <p:strVal val="#ppt_w"/>
                                          </p:val>
                                        </p:tav>
                                      </p:tavLst>
                                    </p:anim>
                                    <p:anim calcmode="lin" valueType="num">
                                      <p:cBhvr>
                                        <p:cTn id="84" dur="1000" fill="hold"/>
                                        <p:tgtEl>
                                          <p:spTgt spid="3"/>
                                        </p:tgtEl>
                                        <p:attrNameLst>
                                          <p:attrName>ppt_h</p:attrName>
                                        </p:attrNameLst>
                                      </p:cBhvr>
                                      <p:tavLst>
                                        <p:tav tm="0">
                                          <p:val>
                                            <p:fltVal val="0"/>
                                          </p:val>
                                        </p:tav>
                                        <p:tav tm="100000">
                                          <p:val>
                                            <p:strVal val="#ppt_h"/>
                                          </p:val>
                                        </p:tav>
                                      </p:tavLst>
                                    </p:anim>
                                    <p:anim calcmode="lin" valueType="num">
                                      <p:cBhvr>
                                        <p:cTn id="85" dur="1000" fill="hold"/>
                                        <p:tgtEl>
                                          <p:spTgt spid="3"/>
                                        </p:tgtEl>
                                        <p:attrNameLst>
                                          <p:attrName>style.rotation</p:attrName>
                                        </p:attrNameLst>
                                      </p:cBhvr>
                                      <p:tavLst>
                                        <p:tav tm="0">
                                          <p:val>
                                            <p:fltVal val="90"/>
                                          </p:val>
                                        </p:tav>
                                        <p:tav tm="100000">
                                          <p:val>
                                            <p:fltVal val="0"/>
                                          </p:val>
                                        </p:tav>
                                      </p:tavLst>
                                    </p:anim>
                                    <p:animEffect transition="in" filter="fade">
                                      <p:cBhvr>
                                        <p:cTn id="8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21" grpId="0" animBg="1"/>
      <p:bldP spid="22" grpId="0" animBg="1"/>
      <p:bldP spid="23" grpId="0" animBg="1"/>
      <p:bldP spid="24" grpId="0" animBg="1"/>
      <p:bldP spid="25" grpId="0" animBg="1"/>
      <p:bldP spid="26" grpId="0" animBg="1"/>
      <p:bldP spid="27" grpId="0" animBg="1"/>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6506" y="323365"/>
            <a:ext cx="8580953" cy="400110"/>
          </a:xfrm>
          <a:prstGeom prst="rect">
            <a:avLst/>
          </a:prstGeom>
          <a:noFill/>
        </p:spPr>
        <p:txBody>
          <a:bodyPr wrap="square" rtlCol="0">
            <a:spAutoFit/>
          </a:bodyPr>
          <a:lstStyle/>
          <a:p>
            <a:r>
              <a:rPr lang="en-US" sz="2000" dirty="0">
                <a:solidFill>
                  <a:srgbClr val="E11B22"/>
                </a:solidFill>
                <a:latin typeface="+mj-lt"/>
                <a:ea typeface="+mj-ea"/>
                <a:cs typeface="+mj-cs"/>
              </a:rPr>
              <a:t>Key Elements of the GDPR</a:t>
            </a:r>
            <a:endParaRPr lang="en-US" sz="2000" dirty="0">
              <a:solidFill>
                <a:srgbClr val="E11B22"/>
              </a:solidFill>
              <a:latin typeface="+mj-lt"/>
              <a:ea typeface="+mj-ea"/>
              <a:cs typeface="+mj-cs"/>
            </a:endParaRPr>
          </a:p>
        </p:txBody>
      </p:sp>
      <p:sp>
        <p:nvSpPr>
          <p:cNvPr id="6" name="TextBox 5"/>
          <p:cNvSpPr txBox="1"/>
          <p:nvPr/>
        </p:nvSpPr>
        <p:spPr>
          <a:xfrm>
            <a:off x="662523" y="1268760"/>
            <a:ext cx="7098789" cy="3298339"/>
          </a:xfrm>
          <a:prstGeom prst="rect">
            <a:avLst/>
          </a:prstGeom>
          <a:noFill/>
        </p:spPr>
        <p:txBody>
          <a:bodyPr wrap="square" rtlCol="0">
            <a:spAutoFit/>
          </a:bodyPr>
          <a:lstStyle/>
          <a:p>
            <a:pPr marL="342900" indent="-342900">
              <a:spcAft>
                <a:spcPts val="400"/>
              </a:spcAft>
              <a:buFont typeface="Wingdings" panose="05000000000000000000" pitchFamily="2" charset="2"/>
              <a:buChar char="§"/>
            </a:pPr>
            <a:r>
              <a:rPr lang="en-US" sz="2000" b="1" dirty="0" smtClean="0"/>
              <a:t>Data Transfers</a:t>
            </a:r>
            <a:r>
              <a:rPr lang="en-US" sz="2000" i="1" dirty="0" smtClean="0"/>
              <a:t> </a:t>
            </a:r>
            <a:endParaRPr lang="en-US" sz="2000" dirty="0"/>
          </a:p>
          <a:p>
            <a:pPr marL="800100" lvl="1" indent="-342900">
              <a:spcBef>
                <a:spcPts val="400"/>
              </a:spcBef>
              <a:spcAft>
                <a:spcPts val="600"/>
              </a:spcAft>
              <a:buFont typeface="Wingdings" panose="05000000000000000000" pitchFamily="2" charset="2"/>
              <a:buChar char="ü"/>
            </a:pPr>
            <a:endParaRPr lang="en-US" sz="2000" dirty="0" smtClean="0"/>
          </a:p>
          <a:p>
            <a:pPr lvl="1">
              <a:spcBef>
                <a:spcPts val="400"/>
              </a:spcBef>
              <a:spcAft>
                <a:spcPts val="600"/>
              </a:spcAft>
            </a:pPr>
            <a:r>
              <a:rPr lang="en-US" sz="2000" dirty="0" smtClean="0"/>
              <a:t>Transfer of data to an entity located </a:t>
            </a:r>
            <a:r>
              <a:rPr lang="en-US" sz="2000" dirty="0"/>
              <a:t>o</a:t>
            </a:r>
            <a:r>
              <a:rPr lang="en-US" sz="2000" dirty="0" smtClean="0"/>
              <a:t>utside the EU is authorized if Adequate security measures :</a:t>
            </a:r>
          </a:p>
          <a:p>
            <a:pPr marL="914400" lvl="1" indent="-457200">
              <a:spcBef>
                <a:spcPts val="400"/>
              </a:spcBef>
              <a:spcAft>
                <a:spcPts val="600"/>
              </a:spcAft>
              <a:buAutoNum type="arabicPeriod"/>
            </a:pPr>
            <a:r>
              <a:rPr lang="en-US" sz="2000" dirty="0" smtClean="0"/>
              <a:t>EC approved or </a:t>
            </a:r>
          </a:p>
          <a:p>
            <a:pPr marL="914400" lvl="1" indent="-457200">
              <a:spcBef>
                <a:spcPts val="400"/>
              </a:spcBef>
              <a:spcAft>
                <a:spcPts val="600"/>
              </a:spcAft>
              <a:buAutoNum type="arabicPeriod"/>
            </a:pPr>
            <a:r>
              <a:rPr lang="en-US" sz="2000" dirty="0" smtClean="0"/>
              <a:t>safety mechanism installed</a:t>
            </a:r>
            <a:endParaRPr lang="en-US" sz="2000" dirty="0" smtClean="0"/>
          </a:p>
          <a:p>
            <a:pPr marL="1371600" lvl="2" indent="-457200">
              <a:spcBef>
                <a:spcPts val="400"/>
              </a:spcBef>
              <a:spcAft>
                <a:spcPts val="600"/>
              </a:spcAft>
              <a:buFont typeface="+mj-lt"/>
              <a:buAutoNum type="arabicPeriod"/>
            </a:pPr>
            <a:endParaRPr lang="en-US" sz="2000" dirty="0" smtClean="0"/>
          </a:p>
          <a:p>
            <a:pPr marL="800100" lvl="1" indent="-342900">
              <a:spcBef>
                <a:spcPts val="400"/>
              </a:spcBef>
              <a:spcAft>
                <a:spcPts val="600"/>
              </a:spcAft>
              <a:buFont typeface="Wingdings" panose="05000000000000000000" pitchFamily="2" charset="2"/>
              <a:buChar char="ü"/>
            </a:pPr>
            <a:endParaRPr lang="en-US" sz="2000" dirty="0" smtClean="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364" y="323365"/>
            <a:ext cx="1011238"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2624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6506" y="323365"/>
            <a:ext cx="8580953" cy="400110"/>
          </a:xfrm>
          <a:prstGeom prst="rect">
            <a:avLst/>
          </a:prstGeom>
          <a:noFill/>
        </p:spPr>
        <p:txBody>
          <a:bodyPr wrap="square" rtlCol="0">
            <a:spAutoFit/>
          </a:bodyPr>
          <a:lstStyle/>
          <a:p>
            <a:r>
              <a:rPr lang="en-US" sz="2000" dirty="0">
                <a:solidFill>
                  <a:srgbClr val="E11B22"/>
                </a:solidFill>
                <a:latin typeface="+mj-lt"/>
                <a:ea typeface="+mj-ea"/>
                <a:cs typeface="+mj-cs"/>
              </a:rPr>
              <a:t>Key Elements of the GDPR</a:t>
            </a:r>
            <a:endParaRPr lang="en-US" sz="2000" dirty="0">
              <a:solidFill>
                <a:srgbClr val="E11B22"/>
              </a:solidFill>
              <a:latin typeface="+mj-lt"/>
              <a:ea typeface="+mj-ea"/>
              <a:cs typeface="+mj-cs"/>
            </a:endParaRPr>
          </a:p>
        </p:txBody>
      </p:sp>
      <p:sp>
        <p:nvSpPr>
          <p:cNvPr id="6" name="TextBox 5"/>
          <p:cNvSpPr txBox="1"/>
          <p:nvPr/>
        </p:nvSpPr>
        <p:spPr>
          <a:xfrm>
            <a:off x="693641" y="1261380"/>
            <a:ext cx="8424936" cy="2349361"/>
          </a:xfrm>
          <a:prstGeom prst="rect">
            <a:avLst/>
          </a:prstGeom>
          <a:noFill/>
        </p:spPr>
        <p:txBody>
          <a:bodyPr wrap="square" rtlCol="0">
            <a:spAutoFit/>
          </a:bodyPr>
          <a:lstStyle/>
          <a:p>
            <a:pPr marL="342900" indent="-342900">
              <a:spcAft>
                <a:spcPts val="400"/>
              </a:spcAft>
              <a:buFont typeface="Wingdings" panose="05000000000000000000" pitchFamily="2" charset="2"/>
              <a:buChar char="§"/>
            </a:pPr>
            <a:r>
              <a:rPr lang="en-US" sz="2000" b="1" dirty="0" smtClean="0"/>
              <a:t>Accountability</a:t>
            </a:r>
            <a:r>
              <a:rPr lang="en-US" sz="2000" dirty="0" smtClean="0"/>
              <a:t> principle</a:t>
            </a:r>
            <a:endParaRPr lang="en-US" sz="2000" b="1" dirty="0"/>
          </a:p>
          <a:p>
            <a:pPr marL="342900" indent="-342900">
              <a:spcAft>
                <a:spcPts val="400"/>
              </a:spcAft>
              <a:buFont typeface="Wingdings" panose="05000000000000000000" pitchFamily="2" charset="2"/>
              <a:buChar char="§"/>
            </a:pPr>
            <a:endParaRPr lang="nl-BE" sz="2000" dirty="0"/>
          </a:p>
          <a:p>
            <a:pPr marL="800100" lvl="1" indent="-342900">
              <a:spcBef>
                <a:spcPts val="400"/>
              </a:spcBef>
              <a:spcAft>
                <a:spcPts val="600"/>
              </a:spcAft>
              <a:buFont typeface="Wingdings" panose="05000000000000000000" pitchFamily="2" charset="2"/>
              <a:buChar char="ü"/>
            </a:pPr>
            <a:r>
              <a:rPr lang="en-US" sz="2000" dirty="0" smtClean="0"/>
              <a:t>you must demonstrate </a:t>
            </a:r>
            <a:r>
              <a:rPr lang="en-US" sz="2000" i="1" u="sng" dirty="0"/>
              <a:t>that </a:t>
            </a:r>
            <a:r>
              <a:rPr lang="en-US" sz="2000" i="1" u="sng" dirty="0" smtClean="0"/>
              <a:t>and how you </a:t>
            </a:r>
            <a:r>
              <a:rPr lang="en-US" sz="2000" i="1" u="sng" dirty="0"/>
              <a:t>comply </a:t>
            </a:r>
            <a:r>
              <a:rPr lang="en-US" sz="2000" dirty="0"/>
              <a:t>with the </a:t>
            </a:r>
            <a:r>
              <a:rPr lang="en-US" sz="2000" dirty="0" smtClean="0"/>
              <a:t>GDPR principles</a:t>
            </a:r>
          </a:p>
          <a:p>
            <a:pPr lvl="1">
              <a:spcBef>
                <a:spcPts val="400"/>
              </a:spcBef>
              <a:spcAft>
                <a:spcPts val="600"/>
              </a:spcAft>
            </a:pPr>
            <a:endParaRPr lang="en-US" sz="2000" dirty="0" smtClean="0"/>
          </a:p>
          <a:p>
            <a:pPr marL="800100" lvl="1" indent="-342900">
              <a:spcBef>
                <a:spcPts val="400"/>
              </a:spcBef>
              <a:spcAft>
                <a:spcPts val="600"/>
              </a:spcAft>
              <a:buFont typeface="Wingdings" panose="05000000000000000000" pitchFamily="2" charset="2"/>
              <a:buChar char="ü"/>
            </a:pPr>
            <a:r>
              <a:rPr lang="en-US" sz="2000" i="1" u="sng" dirty="0" smtClean="0"/>
              <a:t>Responsibility</a:t>
            </a:r>
            <a:r>
              <a:rPr lang="en-US" sz="2000" dirty="0" smtClean="0"/>
              <a:t> for ensuring GDPR compliance</a:t>
            </a:r>
            <a:endParaRPr lang="nl-BE" sz="2000" dirty="0" smtClean="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7373" y="323067"/>
            <a:ext cx="1000919"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6037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4294967295"/>
          </p:nvPr>
        </p:nvSpPr>
        <p:spPr>
          <a:xfrm>
            <a:off x="595861" y="1749566"/>
            <a:ext cx="4279131" cy="4271723"/>
          </a:xfrm>
          <a:prstGeom prst="rect">
            <a:avLst/>
          </a:prstGeom>
        </p:spPr>
        <p:txBody>
          <a:bodyPr>
            <a:normAutofit/>
          </a:bodyPr>
          <a:lstStyle/>
          <a:p>
            <a:r>
              <a:rPr lang="en-US" sz="1800" dirty="0" smtClean="0">
                <a:solidFill>
                  <a:schemeClr val="tx1"/>
                </a:solidFill>
              </a:rPr>
              <a:t>Organization </a:t>
            </a:r>
            <a:r>
              <a:rPr lang="en-US" sz="1800" i="1" u="sng" dirty="0" smtClean="0">
                <a:solidFill>
                  <a:schemeClr val="tx1"/>
                </a:solidFill>
              </a:rPr>
              <a:t>processing</a:t>
            </a:r>
            <a:r>
              <a:rPr lang="en-US" sz="1800" dirty="0" smtClean="0">
                <a:solidFill>
                  <a:schemeClr val="tx1"/>
                </a:solidFill>
              </a:rPr>
              <a:t> data on behalf of the Data Controller</a:t>
            </a:r>
          </a:p>
          <a:p>
            <a:r>
              <a:rPr lang="en-US" sz="1800" dirty="0" smtClean="0">
                <a:solidFill>
                  <a:schemeClr val="tx1"/>
                </a:solidFill>
              </a:rPr>
              <a:t>Check  </a:t>
            </a:r>
            <a:r>
              <a:rPr lang="en-US" sz="1800" dirty="0">
                <a:solidFill>
                  <a:schemeClr val="tx1"/>
                </a:solidFill>
              </a:rPr>
              <a:t>current contracts  and ensure adequate security &amp; confidentiality</a:t>
            </a:r>
          </a:p>
          <a:p>
            <a:r>
              <a:rPr lang="en-US" sz="1800" dirty="0">
                <a:solidFill>
                  <a:schemeClr val="tx1"/>
                </a:solidFill>
              </a:rPr>
              <a:t>Breach notification requirements</a:t>
            </a:r>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r>
              <a:rPr lang="en-US" sz="1800" dirty="0" smtClean="0"/>
              <a:t>= medical advisor, private investigator, expert, marketing bureau, </a:t>
            </a:r>
            <a:endParaRPr lang="en-US" sz="1800" dirty="0" smtClean="0"/>
          </a:p>
        </p:txBody>
      </p:sp>
      <p:sp>
        <p:nvSpPr>
          <p:cNvPr id="7" name="Content Placeholder 6"/>
          <p:cNvSpPr>
            <a:spLocks noGrp="1"/>
          </p:cNvSpPr>
          <p:nvPr>
            <p:ph sz="quarter" idx="4294967295"/>
          </p:nvPr>
        </p:nvSpPr>
        <p:spPr>
          <a:xfrm>
            <a:off x="5050892" y="1686024"/>
            <a:ext cx="4277258" cy="4479280"/>
          </a:xfrm>
          <a:prstGeom prst="rect">
            <a:avLst/>
          </a:prstGeom>
        </p:spPr>
        <p:txBody>
          <a:bodyPr>
            <a:normAutofit/>
          </a:bodyPr>
          <a:lstStyle/>
          <a:p>
            <a:r>
              <a:rPr lang="en-US" sz="1800" dirty="0" smtClean="0">
                <a:solidFill>
                  <a:schemeClr val="tx1"/>
                </a:solidFill>
              </a:rPr>
              <a:t>Organization </a:t>
            </a:r>
            <a:r>
              <a:rPr lang="en-US" sz="1800" i="1" u="sng" dirty="0" smtClean="0">
                <a:solidFill>
                  <a:schemeClr val="tx1"/>
                </a:solidFill>
              </a:rPr>
              <a:t>collecting</a:t>
            </a:r>
            <a:r>
              <a:rPr lang="en-US" sz="1800" dirty="0" smtClean="0">
                <a:solidFill>
                  <a:schemeClr val="tx1"/>
                </a:solidFill>
              </a:rPr>
              <a:t> data from EU residents</a:t>
            </a:r>
          </a:p>
          <a:p>
            <a:r>
              <a:rPr lang="en-US" sz="1800" dirty="0" smtClean="0">
                <a:solidFill>
                  <a:schemeClr val="tx1"/>
                </a:solidFill>
              </a:rPr>
              <a:t>Determines purpose and how data is processed</a:t>
            </a:r>
          </a:p>
          <a:p>
            <a:r>
              <a:rPr lang="en-US" sz="1800" dirty="0" smtClean="0">
                <a:solidFill>
                  <a:schemeClr val="tx1"/>
                </a:solidFill>
              </a:rPr>
              <a:t>Maintain </a:t>
            </a:r>
            <a:r>
              <a:rPr lang="en-US" sz="1800" dirty="0">
                <a:solidFill>
                  <a:schemeClr val="tx1"/>
                </a:solidFill>
              </a:rPr>
              <a:t>records of PD and processing activities</a:t>
            </a:r>
          </a:p>
          <a:p>
            <a:r>
              <a:rPr lang="en-US" sz="1800" dirty="0" smtClean="0">
                <a:solidFill>
                  <a:schemeClr val="tx1"/>
                </a:solidFill>
              </a:rPr>
              <a:t>Duty to implement effective security measures</a:t>
            </a:r>
          </a:p>
          <a:p>
            <a:r>
              <a:rPr lang="en-US" sz="1800" dirty="0" smtClean="0">
                <a:solidFill>
                  <a:schemeClr val="tx1"/>
                </a:solidFill>
              </a:rPr>
              <a:t>Demonstrate /document compliance</a:t>
            </a:r>
          </a:p>
          <a:p>
            <a:r>
              <a:rPr lang="en-US" sz="1800" dirty="0" smtClean="0">
                <a:solidFill>
                  <a:schemeClr val="tx1"/>
                </a:solidFill>
              </a:rPr>
              <a:t>Breach notification </a:t>
            </a:r>
            <a:r>
              <a:rPr lang="en-US" sz="1800" dirty="0" smtClean="0">
                <a:solidFill>
                  <a:schemeClr val="tx1"/>
                </a:solidFill>
              </a:rPr>
              <a:t>requirements</a:t>
            </a:r>
          </a:p>
          <a:p>
            <a:endParaRPr lang="en-US" sz="1800" dirty="0"/>
          </a:p>
          <a:p>
            <a:pPr marL="0" indent="0">
              <a:buNone/>
            </a:pPr>
            <a:r>
              <a:rPr lang="en-US" sz="1800" dirty="0" smtClean="0">
                <a:solidFill>
                  <a:schemeClr val="tx1"/>
                </a:solidFill>
              </a:rPr>
              <a:t>= (re)insurance companies</a:t>
            </a:r>
          </a:p>
          <a:p>
            <a:pPr marL="0" indent="0">
              <a:buNone/>
            </a:pPr>
            <a:r>
              <a:rPr lang="en-US" sz="1800" dirty="0" smtClean="0"/>
              <a:t>= insurance brokers</a:t>
            </a:r>
            <a:endParaRPr lang="en-US" sz="1800" dirty="0" smtClean="0">
              <a:solidFill>
                <a:schemeClr val="tx1"/>
              </a:solidFill>
            </a:endParaRPr>
          </a:p>
        </p:txBody>
      </p:sp>
      <p:sp>
        <p:nvSpPr>
          <p:cNvPr id="4" name="TextBox 3"/>
          <p:cNvSpPr txBox="1"/>
          <p:nvPr/>
        </p:nvSpPr>
        <p:spPr>
          <a:xfrm>
            <a:off x="506506" y="323365"/>
            <a:ext cx="8580953" cy="400110"/>
          </a:xfrm>
          <a:prstGeom prst="rect">
            <a:avLst/>
          </a:prstGeom>
          <a:noFill/>
        </p:spPr>
        <p:txBody>
          <a:bodyPr wrap="square" rtlCol="0">
            <a:spAutoFit/>
          </a:bodyPr>
          <a:lstStyle/>
          <a:p>
            <a:r>
              <a:rPr lang="en-US" sz="2000" dirty="0">
                <a:solidFill>
                  <a:srgbClr val="E11B22"/>
                </a:solidFill>
                <a:latin typeface="+mj-lt"/>
                <a:ea typeface="+mj-ea"/>
                <a:cs typeface="+mj-cs"/>
              </a:rPr>
              <a:t>Key Elements of the GDPR</a:t>
            </a:r>
            <a:endParaRPr lang="en-US" sz="2000" dirty="0">
              <a:solidFill>
                <a:srgbClr val="E11B22"/>
              </a:solidFill>
              <a:latin typeface="+mj-lt"/>
              <a:ea typeface="+mj-ea"/>
              <a:cs typeface="+mj-cs"/>
            </a:endParaRPr>
          </a:p>
        </p:txBody>
      </p:sp>
      <p:sp>
        <p:nvSpPr>
          <p:cNvPr id="6" name="TextBox 5"/>
          <p:cNvSpPr txBox="1"/>
          <p:nvPr/>
        </p:nvSpPr>
        <p:spPr>
          <a:xfrm>
            <a:off x="662523" y="1268760"/>
            <a:ext cx="8424936" cy="400110"/>
          </a:xfrm>
          <a:prstGeom prst="rect">
            <a:avLst/>
          </a:prstGeom>
          <a:noFill/>
        </p:spPr>
        <p:txBody>
          <a:bodyPr wrap="square" rtlCol="0">
            <a:spAutoFit/>
          </a:bodyPr>
          <a:lstStyle/>
          <a:p>
            <a:pPr marL="342900" indent="-342900">
              <a:spcAft>
                <a:spcPts val="400"/>
              </a:spcAft>
              <a:buFont typeface="Wingdings" panose="05000000000000000000" pitchFamily="2" charset="2"/>
              <a:buChar char="§"/>
            </a:pPr>
            <a:r>
              <a:rPr lang="en-US" sz="2000" b="1" dirty="0"/>
              <a:t>Data processors </a:t>
            </a:r>
            <a:r>
              <a:rPr lang="en-US" sz="2000" b="1" dirty="0" smtClean="0"/>
              <a:t>	      vs</a:t>
            </a:r>
            <a:r>
              <a:rPr lang="en-US" sz="2000" b="1" dirty="0"/>
              <a:t>. </a:t>
            </a:r>
            <a:r>
              <a:rPr lang="en-US" sz="2000" dirty="0" smtClean="0"/>
              <a:t>		</a:t>
            </a:r>
            <a:r>
              <a:rPr lang="en-US" sz="2000" b="1" dirty="0" smtClean="0"/>
              <a:t>Data controllers</a:t>
            </a:r>
            <a:endParaRPr lang="en-US" sz="2000" b="1" dirty="0"/>
          </a:p>
        </p:txBody>
      </p:sp>
    </p:spTree>
    <p:extLst>
      <p:ext uri="{BB962C8B-B14F-4D97-AF65-F5344CB8AC3E}">
        <p14:creationId xmlns:p14="http://schemas.microsoft.com/office/powerpoint/2010/main" val="279052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8" end="8"/>
                                            </p:txEl>
                                          </p:spTgt>
                                        </p:tgtEl>
                                        <p:attrNameLst>
                                          <p:attrName>style.visibility</p:attrName>
                                        </p:attrNameLst>
                                      </p:cBhvr>
                                      <p:to>
                                        <p:strVal val="visible"/>
                                      </p:to>
                                    </p:set>
                                    <p:animEffect transition="in" filter="wipe(down)">
                                      <p:cBhvr>
                                        <p:cTn id="22" dur="500"/>
                                        <p:tgtEl>
                                          <p:spTgt spid="8">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down)">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down)">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down)">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wipe(down)">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wipe(down)">
                                      <p:cBhvr>
                                        <p:cTn id="47" dur="500"/>
                                        <p:tgtEl>
                                          <p:spTgt spid="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wipe(down)">
                                      <p:cBhvr>
                                        <p:cTn id="52" dur="500"/>
                                        <p:tgtEl>
                                          <p:spTgt spid="7">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7">
                                            <p:txEl>
                                              <p:pRg st="7" end="7"/>
                                            </p:txEl>
                                          </p:spTgt>
                                        </p:tgtEl>
                                        <p:attrNameLst>
                                          <p:attrName>style.visibility</p:attrName>
                                        </p:attrNameLst>
                                      </p:cBhvr>
                                      <p:to>
                                        <p:strVal val="visible"/>
                                      </p:to>
                                    </p:set>
                                    <p:animEffect transition="in" filter="wipe(down)">
                                      <p:cBhvr>
                                        <p:cTn id="57" dur="500"/>
                                        <p:tgtEl>
                                          <p:spTgt spid="7">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7">
                                            <p:txEl>
                                              <p:pRg st="8" end="8"/>
                                            </p:txEl>
                                          </p:spTgt>
                                        </p:tgtEl>
                                        <p:attrNameLst>
                                          <p:attrName>style.visibility</p:attrName>
                                        </p:attrNameLst>
                                      </p:cBhvr>
                                      <p:to>
                                        <p:strVal val="visible"/>
                                      </p:to>
                                    </p:set>
                                    <p:animEffect transition="in" filter="wipe(down)">
                                      <p:cBhvr>
                                        <p:cTn id="6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6506" y="323365"/>
            <a:ext cx="8580953" cy="400110"/>
          </a:xfrm>
          <a:prstGeom prst="rect">
            <a:avLst/>
          </a:prstGeom>
          <a:noFill/>
        </p:spPr>
        <p:txBody>
          <a:bodyPr wrap="square" rtlCol="0">
            <a:spAutoFit/>
          </a:bodyPr>
          <a:lstStyle/>
          <a:p>
            <a:r>
              <a:rPr lang="en-US" sz="2000" dirty="0">
                <a:solidFill>
                  <a:srgbClr val="E11B22"/>
                </a:solidFill>
                <a:latin typeface="+mj-lt"/>
                <a:ea typeface="+mj-ea"/>
                <a:cs typeface="+mj-cs"/>
              </a:rPr>
              <a:t>Key Elements of the GDPR</a:t>
            </a:r>
            <a:endParaRPr lang="en-US" sz="2000" dirty="0">
              <a:solidFill>
                <a:srgbClr val="E11B22"/>
              </a:solidFill>
              <a:latin typeface="+mj-lt"/>
              <a:ea typeface="+mj-ea"/>
              <a:cs typeface="+mj-cs"/>
            </a:endParaRPr>
          </a:p>
        </p:txBody>
      </p:sp>
      <p:sp>
        <p:nvSpPr>
          <p:cNvPr id="6" name="TextBox 5"/>
          <p:cNvSpPr txBox="1"/>
          <p:nvPr/>
        </p:nvSpPr>
        <p:spPr>
          <a:xfrm>
            <a:off x="662523" y="1268760"/>
            <a:ext cx="8424936" cy="3529171"/>
          </a:xfrm>
          <a:prstGeom prst="rect">
            <a:avLst/>
          </a:prstGeom>
          <a:noFill/>
        </p:spPr>
        <p:txBody>
          <a:bodyPr wrap="square" rtlCol="0">
            <a:spAutoFit/>
          </a:bodyPr>
          <a:lstStyle/>
          <a:p>
            <a:pPr marL="342900" indent="-342900">
              <a:spcAft>
                <a:spcPts val="400"/>
              </a:spcAft>
              <a:buFont typeface="Wingdings" panose="05000000000000000000" pitchFamily="2" charset="2"/>
              <a:buChar char="§"/>
            </a:pPr>
            <a:r>
              <a:rPr lang="en-US" sz="2000" b="1" dirty="0"/>
              <a:t>Data Protection by Design and Default</a:t>
            </a:r>
          </a:p>
          <a:p>
            <a:pPr marL="342900" indent="-342900">
              <a:spcAft>
                <a:spcPts val="400"/>
              </a:spcAft>
              <a:buFont typeface="Wingdings" panose="05000000000000000000" pitchFamily="2" charset="2"/>
              <a:buChar char="§"/>
            </a:pPr>
            <a:endParaRPr lang="nl-BE" sz="2000" dirty="0"/>
          </a:p>
          <a:p>
            <a:pPr marL="800100" lvl="1" indent="-342900">
              <a:spcBef>
                <a:spcPts val="400"/>
              </a:spcBef>
              <a:spcAft>
                <a:spcPts val="600"/>
              </a:spcAft>
              <a:buFont typeface="Wingdings" panose="05000000000000000000" pitchFamily="2" charset="2"/>
              <a:buChar char="ü"/>
            </a:pPr>
            <a:r>
              <a:rPr lang="en-US" sz="2000" dirty="0" smtClean="0"/>
              <a:t>general </a:t>
            </a:r>
            <a:r>
              <a:rPr lang="en-US" sz="2000" dirty="0"/>
              <a:t>obligation to implement technical and </a:t>
            </a:r>
            <a:r>
              <a:rPr lang="en-US" sz="2000" dirty="0" smtClean="0"/>
              <a:t>organizational </a:t>
            </a:r>
            <a:r>
              <a:rPr lang="en-US" sz="2000" dirty="0"/>
              <a:t>measures to show that you have considered and integrated data protection into your processing </a:t>
            </a:r>
            <a:r>
              <a:rPr lang="en-US" sz="2000" dirty="0" smtClean="0"/>
              <a:t>activities for </a:t>
            </a:r>
            <a:r>
              <a:rPr lang="en-US" sz="2000" dirty="0"/>
              <a:t>products and </a:t>
            </a:r>
            <a:r>
              <a:rPr lang="en-US" sz="2000" dirty="0" smtClean="0"/>
              <a:t>services</a:t>
            </a:r>
          </a:p>
          <a:p>
            <a:pPr marL="800100" lvl="1" indent="-342900">
              <a:spcBef>
                <a:spcPts val="400"/>
              </a:spcBef>
              <a:spcAft>
                <a:spcPts val="600"/>
              </a:spcAft>
              <a:buFont typeface="Wingdings" panose="05000000000000000000" pitchFamily="2" charset="2"/>
              <a:buChar char="ü"/>
            </a:pPr>
            <a:endParaRPr lang="en-US" sz="2000" dirty="0"/>
          </a:p>
          <a:p>
            <a:pPr marL="800100" lvl="1" indent="-342900">
              <a:spcBef>
                <a:spcPts val="400"/>
              </a:spcBef>
              <a:spcAft>
                <a:spcPts val="600"/>
              </a:spcAft>
              <a:buFont typeface="Wingdings" panose="05000000000000000000" pitchFamily="2" charset="2"/>
              <a:buChar char="ü"/>
            </a:pPr>
            <a:r>
              <a:rPr lang="en-US" sz="2000" dirty="0"/>
              <a:t>Such measures include </a:t>
            </a:r>
            <a:r>
              <a:rPr lang="en-US" sz="2000" dirty="0" err="1" smtClean="0"/>
              <a:t>pseudonymization</a:t>
            </a:r>
            <a:endParaRPr lang="en-US" sz="2000" dirty="0"/>
          </a:p>
          <a:p>
            <a:pPr marL="800100" lvl="1" indent="-342900">
              <a:spcBef>
                <a:spcPts val="400"/>
              </a:spcBef>
              <a:spcAft>
                <a:spcPts val="600"/>
              </a:spcAft>
              <a:buFont typeface="Wingdings" panose="05000000000000000000" pitchFamily="2" charset="2"/>
              <a:buChar char="ü"/>
            </a:pPr>
            <a:endParaRPr lang="en-US" sz="2000" dirty="0"/>
          </a:p>
          <a:p>
            <a:pPr marL="800100" lvl="1" indent="-342900">
              <a:spcBef>
                <a:spcPts val="400"/>
              </a:spcBef>
              <a:spcAft>
                <a:spcPts val="600"/>
              </a:spcAft>
              <a:buFont typeface="Wingdings" panose="05000000000000000000" pitchFamily="2" charset="2"/>
              <a:buChar char="ü"/>
            </a:pPr>
            <a:endParaRPr lang="nl-BE" sz="20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1355" y="323365"/>
            <a:ext cx="1011238"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626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6506" y="323365"/>
            <a:ext cx="8580953" cy="400110"/>
          </a:xfrm>
          <a:prstGeom prst="rect">
            <a:avLst/>
          </a:prstGeom>
          <a:noFill/>
        </p:spPr>
        <p:txBody>
          <a:bodyPr wrap="square" rtlCol="0">
            <a:spAutoFit/>
          </a:bodyPr>
          <a:lstStyle/>
          <a:p>
            <a:r>
              <a:rPr lang="en-US" sz="2000" dirty="0">
                <a:solidFill>
                  <a:srgbClr val="E11B22"/>
                </a:solidFill>
                <a:latin typeface="+mj-lt"/>
                <a:ea typeface="+mj-ea"/>
                <a:cs typeface="+mj-cs"/>
              </a:rPr>
              <a:t>Key Elements of the GDPR</a:t>
            </a:r>
            <a:endParaRPr lang="en-US" sz="2000" dirty="0">
              <a:solidFill>
                <a:srgbClr val="E11B22"/>
              </a:solidFill>
              <a:latin typeface="+mj-lt"/>
              <a:ea typeface="+mj-ea"/>
              <a:cs typeface="+mj-cs"/>
            </a:endParaRPr>
          </a:p>
        </p:txBody>
      </p:sp>
      <p:sp>
        <p:nvSpPr>
          <p:cNvPr id="6" name="TextBox 5"/>
          <p:cNvSpPr txBox="1"/>
          <p:nvPr/>
        </p:nvSpPr>
        <p:spPr>
          <a:xfrm>
            <a:off x="662523" y="1268760"/>
            <a:ext cx="8424936" cy="2939266"/>
          </a:xfrm>
          <a:prstGeom prst="rect">
            <a:avLst/>
          </a:prstGeom>
          <a:noFill/>
        </p:spPr>
        <p:txBody>
          <a:bodyPr wrap="square" rtlCol="0">
            <a:spAutoFit/>
          </a:bodyPr>
          <a:lstStyle/>
          <a:p>
            <a:pPr marL="342900" indent="-342900">
              <a:spcAft>
                <a:spcPts val="400"/>
              </a:spcAft>
              <a:buFont typeface="Wingdings" panose="05000000000000000000" pitchFamily="2" charset="2"/>
              <a:buChar char="§"/>
            </a:pPr>
            <a:r>
              <a:rPr lang="en-US" sz="2000" b="1" dirty="0" smtClean="0"/>
              <a:t>Data Protection Officer (DPO)</a:t>
            </a:r>
            <a:endParaRPr lang="en-US" sz="2000" dirty="0" smtClean="0"/>
          </a:p>
          <a:p>
            <a:pPr marL="342900" indent="-342900">
              <a:spcAft>
                <a:spcPts val="400"/>
              </a:spcAft>
              <a:buFont typeface="Wingdings" panose="05000000000000000000" pitchFamily="2" charset="2"/>
              <a:buChar char="§"/>
            </a:pPr>
            <a:endParaRPr lang="nl-BE" sz="2000" dirty="0"/>
          </a:p>
          <a:p>
            <a:pPr marL="800100" lvl="1" indent="-342900">
              <a:spcBef>
                <a:spcPts val="400"/>
              </a:spcBef>
              <a:spcAft>
                <a:spcPts val="1000"/>
              </a:spcAft>
              <a:buFont typeface="Wingdings" panose="05000000000000000000" pitchFamily="2" charset="2"/>
              <a:buChar char="ü"/>
            </a:pPr>
            <a:r>
              <a:rPr lang="en-US" sz="2000" dirty="0"/>
              <a:t>Obligation to appoint a DPO</a:t>
            </a:r>
          </a:p>
          <a:p>
            <a:pPr marL="800100" lvl="1" indent="-342900">
              <a:spcBef>
                <a:spcPts val="400"/>
              </a:spcBef>
              <a:spcAft>
                <a:spcPts val="1000"/>
              </a:spcAft>
              <a:buFont typeface="Wingdings" panose="05000000000000000000" pitchFamily="2" charset="2"/>
              <a:buChar char="ü"/>
            </a:pPr>
            <a:r>
              <a:rPr lang="en-US" sz="2000" dirty="0" smtClean="0"/>
              <a:t>Acts </a:t>
            </a:r>
            <a:r>
              <a:rPr lang="en-US" sz="2000" dirty="0"/>
              <a:t>as a </a:t>
            </a:r>
            <a:r>
              <a:rPr lang="en-US" sz="2000" i="1" u="sng" dirty="0"/>
              <a:t>Mini-regulator</a:t>
            </a:r>
            <a:endParaRPr lang="en-US" sz="2000" u="sng" dirty="0"/>
          </a:p>
          <a:p>
            <a:pPr marL="800100" lvl="1" indent="-342900">
              <a:spcBef>
                <a:spcPts val="400"/>
              </a:spcBef>
              <a:spcAft>
                <a:spcPts val="1000"/>
              </a:spcAft>
              <a:buFont typeface="Wingdings" panose="05000000000000000000" pitchFamily="2" charset="2"/>
              <a:buChar char="ü"/>
            </a:pPr>
            <a:r>
              <a:rPr lang="en-US" sz="2000" dirty="0" smtClean="0"/>
              <a:t>Specific qualifications required (expert knowledge of data protection law and practices)</a:t>
            </a:r>
          </a:p>
          <a:p>
            <a:pPr marL="800100" lvl="1" indent="-342900">
              <a:spcBef>
                <a:spcPts val="400"/>
              </a:spcBef>
              <a:spcAft>
                <a:spcPts val="600"/>
              </a:spcAft>
              <a:buFont typeface="Wingdings" panose="05000000000000000000" pitchFamily="2" charset="2"/>
              <a:buChar char="ü"/>
            </a:pPr>
            <a:endParaRPr lang="nl-BE" sz="2000" dirty="0" smtClean="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859" y="323364"/>
            <a:ext cx="99060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719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6506" y="323365"/>
            <a:ext cx="8580953" cy="400110"/>
          </a:xfrm>
          <a:prstGeom prst="rect">
            <a:avLst/>
          </a:prstGeom>
          <a:noFill/>
        </p:spPr>
        <p:txBody>
          <a:bodyPr wrap="square" rtlCol="0">
            <a:spAutoFit/>
          </a:bodyPr>
          <a:lstStyle/>
          <a:p>
            <a:r>
              <a:rPr lang="en-US" sz="2000" dirty="0">
                <a:solidFill>
                  <a:srgbClr val="E11B22"/>
                </a:solidFill>
                <a:latin typeface="+mj-lt"/>
                <a:ea typeface="+mj-ea"/>
                <a:cs typeface="+mj-cs"/>
              </a:rPr>
              <a:t>Key Elements of the GDPR</a:t>
            </a:r>
            <a:endParaRPr lang="en-US" sz="2000" dirty="0">
              <a:solidFill>
                <a:srgbClr val="E11B22"/>
              </a:solidFill>
              <a:latin typeface="+mj-lt"/>
              <a:ea typeface="+mj-ea"/>
              <a:cs typeface="+mj-cs"/>
            </a:endParaRPr>
          </a:p>
        </p:txBody>
      </p:sp>
      <p:sp>
        <p:nvSpPr>
          <p:cNvPr id="6" name="TextBox 5"/>
          <p:cNvSpPr txBox="1"/>
          <p:nvPr/>
        </p:nvSpPr>
        <p:spPr>
          <a:xfrm>
            <a:off x="678712" y="1268761"/>
            <a:ext cx="8424936" cy="4221669"/>
          </a:xfrm>
          <a:prstGeom prst="rect">
            <a:avLst/>
          </a:prstGeom>
          <a:noFill/>
        </p:spPr>
        <p:txBody>
          <a:bodyPr wrap="square" rtlCol="0">
            <a:spAutoFit/>
          </a:bodyPr>
          <a:lstStyle/>
          <a:p>
            <a:pPr marL="342900" indent="-342900">
              <a:spcAft>
                <a:spcPts val="400"/>
              </a:spcAft>
              <a:buFont typeface="Wingdings" panose="05000000000000000000" pitchFamily="2" charset="2"/>
              <a:buChar char="§"/>
            </a:pPr>
            <a:r>
              <a:rPr lang="en-US" sz="2000" b="1" dirty="0" smtClean="0"/>
              <a:t>Breach notification</a:t>
            </a:r>
            <a:endParaRPr lang="en-US" sz="2000" dirty="0" smtClean="0"/>
          </a:p>
          <a:p>
            <a:pPr marL="342900" indent="-342900">
              <a:spcAft>
                <a:spcPts val="400"/>
              </a:spcAft>
              <a:buFont typeface="Wingdings" panose="05000000000000000000" pitchFamily="2" charset="2"/>
              <a:buChar char="§"/>
            </a:pPr>
            <a:endParaRPr lang="nl-BE" sz="2000" dirty="0"/>
          </a:p>
          <a:p>
            <a:pPr marL="800100" lvl="1" indent="-342900">
              <a:spcBef>
                <a:spcPts val="400"/>
              </a:spcBef>
              <a:spcAft>
                <a:spcPts val="600"/>
              </a:spcAft>
              <a:buFont typeface="Wingdings" panose="05000000000000000000" pitchFamily="2" charset="2"/>
              <a:buChar char="ü"/>
            </a:pPr>
            <a:r>
              <a:rPr lang="en-US" sz="2000" dirty="0" smtClean="0"/>
              <a:t>In the event of a </a:t>
            </a:r>
            <a:r>
              <a:rPr lang="en-US" sz="2000" i="1" u="sng" dirty="0" smtClean="0"/>
              <a:t>personal </a:t>
            </a:r>
            <a:r>
              <a:rPr lang="en-US" sz="2000" i="1" u="sng" dirty="0"/>
              <a:t>data </a:t>
            </a:r>
            <a:r>
              <a:rPr lang="en-US" sz="2000" i="1" u="sng" dirty="0" smtClean="0"/>
              <a:t>breach</a:t>
            </a:r>
          </a:p>
          <a:p>
            <a:pPr marL="800100" lvl="1" indent="-342900">
              <a:spcBef>
                <a:spcPts val="400"/>
              </a:spcBef>
              <a:spcAft>
                <a:spcPts val="600"/>
              </a:spcAft>
              <a:buFont typeface="Wingdings" panose="05000000000000000000" pitchFamily="2" charset="2"/>
              <a:buChar char="ü"/>
            </a:pPr>
            <a:endParaRPr lang="en-US" sz="2000" i="1" u="sng" dirty="0"/>
          </a:p>
          <a:p>
            <a:pPr marL="800100" lvl="1" indent="-342900">
              <a:spcBef>
                <a:spcPts val="400"/>
              </a:spcBef>
              <a:spcAft>
                <a:spcPts val="600"/>
              </a:spcAft>
              <a:buFont typeface="Wingdings" panose="05000000000000000000" pitchFamily="2" charset="2"/>
              <a:buChar char="ü"/>
            </a:pPr>
            <a:r>
              <a:rPr lang="en-US" sz="2000" i="1" u="sng" dirty="0" smtClean="0"/>
              <a:t>Mandatory </a:t>
            </a:r>
            <a:r>
              <a:rPr lang="en-US" sz="2000" dirty="0" smtClean="0"/>
              <a:t>notification</a:t>
            </a:r>
          </a:p>
          <a:p>
            <a:pPr marL="800100" lvl="1" indent="-342900">
              <a:spcBef>
                <a:spcPts val="400"/>
              </a:spcBef>
              <a:spcAft>
                <a:spcPts val="600"/>
              </a:spcAft>
              <a:buFont typeface="Wingdings" panose="05000000000000000000" pitchFamily="2" charset="2"/>
              <a:buChar char="ü"/>
            </a:pPr>
            <a:endParaRPr lang="en-US" sz="2000" i="1" u="sng" dirty="0"/>
          </a:p>
          <a:p>
            <a:pPr marL="800100" lvl="1" indent="-342900">
              <a:spcBef>
                <a:spcPts val="400"/>
              </a:spcBef>
              <a:spcAft>
                <a:spcPts val="600"/>
              </a:spcAft>
              <a:buFont typeface="Wingdings" panose="05000000000000000000" pitchFamily="2" charset="2"/>
              <a:buChar char="ü"/>
            </a:pPr>
            <a:r>
              <a:rPr lang="en-US" sz="2000" dirty="0" smtClean="0"/>
              <a:t>Within </a:t>
            </a:r>
            <a:r>
              <a:rPr lang="en-US" sz="2000" i="1" u="sng" dirty="0" smtClean="0"/>
              <a:t>72 hours</a:t>
            </a:r>
          </a:p>
          <a:p>
            <a:pPr marL="800100" lvl="1" indent="-342900">
              <a:spcBef>
                <a:spcPts val="400"/>
              </a:spcBef>
              <a:spcAft>
                <a:spcPts val="600"/>
              </a:spcAft>
              <a:buFont typeface="Wingdings" panose="05000000000000000000" pitchFamily="2" charset="2"/>
              <a:buChar char="ü"/>
            </a:pPr>
            <a:endParaRPr lang="en-US" sz="2000" i="1" u="sng" dirty="0"/>
          </a:p>
          <a:p>
            <a:pPr marL="800100" lvl="1" indent="-342900">
              <a:spcBef>
                <a:spcPts val="400"/>
              </a:spcBef>
              <a:spcAft>
                <a:spcPts val="600"/>
              </a:spcAft>
              <a:buFont typeface="Wingdings" panose="05000000000000000000" pitchFamily="2" charset="2"/>
              <a:buChar char="ü"/>
            </a:pPr>
            <a:r>
              <a:rPr lang="en-US" sz="2000" i="1" u="sng" dirty="0" smtClean="0"/>
              <a:t>Recommendations</a:t>
            </a:r>
          </a:p>
          <a:p>
            <a:pPr marL="800100" lvl="1" indent="-342900">
              <a:spcBef>
                <a:spcPts val="400"/>
              </a:spcBef>
              <a:spcAft>
                <a:spcPts val="600"/>
              </a:spcAft>
              <a:buFont typeface="Wingdings" panose="05000000000000000000" pitchFamily="2" charset="2"/>
              <a:buChar char="ü"/>
            </a:pPr>
            <a:endParaRPr lang="nl-BE" sz="2000"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4868" y="323364"/>
            <a:ext cx="9906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152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1000"/>
                                        <p:tgtEl>
                                          <p:spTgt spid="6">
                                            <p:txEl>
                                              <p:pRg st="6" end="6"/>
                                            </p:txEl>
                                          </p:spTgt>
                                        </p:tgtEl>
                                      </p:cBhvr>
                                    </p:animEffect>
                                    <p:anim calcmode="lin" valueType="num">
                                      <p:cBhvr>
                                        <p:cTn id="2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fade">
                                      <p:cBhvr>
                                        <p:cTn id="28" dur="1000"/>
                                        <p:tgtEl>
                                          <p:spTgt spid="6">
                                            <p:txEl>
                                              <p:pRg st="8" end="8"/>
                                            </p:txEl>
                                          </p:spTgt>
                                        </p:tgtEl>
                                      </p:cBhvr>
                                    </p:animEffect>
                                    <p:anim calcmode="lin" valueType="num">
                                      <p:cBhvr>
                                        <p:cTn id="29"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6506" y="323365"/>
            <a:ext cx="8580953" cy="400110"/>
          </a:xfrm>
          <a:prstGeom prst="rect">
            <a:avLst/>
          </a:prstGeom>
          <a:noFill/>
        </p:spPr>
        <p:txBody>
          <a:bodyPr wrap="square" rtlCol="0">
            <a:spAutoFit/>
          </a:bodyPr>
          <a:lstStyle/>
          <a:p>
            <a:r>
              <a:rPr lang="en-US" sz="2000" dirty="0">
                <a:solidFill>
                  <a:srgbClr val="E11B22"/>
                </a:solidFill>
                <a:latin typeface="+mj-lt"/>
                <a:ea typeface="+mj-ea"/>
                <a:cs typeface="+mj-cs"/>
              </a:rPr>
              <a:t>Key Elements of the GDPR</a:t>
            </a:r>
            <a:endParaRPr lang="en-US" sz="2000" dirty="0">
              <a:solidFill>
                <a:srgbClr val="E11B22"/>
              </a:solidFill>
              <a:latin typeface="+mj-lt"/>
              <a:ea typeface="+mj-ea"/>
              <a:cs typeface="+mj-cs"/>
            </a:endParaRPr>
          </a:p>
        </p:txBody>
      </p:sp>
      <p:sp>
        <p:nvSpPr>
          <p:cNvPr id="6" name="TextBox 5"/>
          <p:cNvSpPr txBox="1"/>
          <p:nvPr/>
        </p:nvSpPr>
        <p:spPr>
          <a:xfrm>
            <a:off x="662523" y="1268760"/>
            <a:ext cx="8424936" cy="3067506"/>
          </a:xfrm>
          <a:prstGeom prst="rect">
            <a:avLst/>
          </a:prstGeom>
          <a:noFill/>
        </p:spPr>
        <p:txBody>
          <a:bodyPr wrap="square" rtlCol="0">
            <a:spAutoFit/>
          </a:bodyPr>
          <a:lstStyle/>
          <a:p>
            <a:pPr marL="342900" indent="-342900">
              <a:spcAft>
                <a:spcPts val="400"/>
              </a:spcAft>
              <a:buFont typeface="Wingdings" panose="05000000000000000000" pitchFamily="2" charset="2"/>
              <a:buChar char="§"/>
            </a:pPr>
            <a:r>
              <a:rPr lang="en-US" sz="2000" b="1" dirty="0" smtClean="0"/>
              <a:t>Sanctions</a:t>
            </a:r>
            <a:endParaRPr lang="en-US" sz="2000" dirty="0" smtClean="0"/>
          </a:p>
          <a:p>
            <a:pPr marL="342900" indent="-342900">
              <a:spcAft>
                <a:spcPts val="400"/>
              </a:spcAft>
              <a:buFont typeface="Wingdings" panose="05000000000000000000" pitchFamily="2" charset="2"/>
              <a:buChar char="§"/>
            </a:pPr>
            <a:endParaRPr lang="nl-BE" sz="2000" dirty="0"/>
          </a:p>
          <a:p>
            <a:pPr marL="800100" lvl="1" indent="-342900">
              <a:spcBef>
                <a:spcPts val="400"/>
              </a:spcBef>
              <a:spcAft>
                <a:spcPts val="1000"/>
              </a:spcAft>
              <a:buFont typeface="Wingdings" panose="05000000000000000000" pitchFamily="2" charset="2"/>
              <a:buChar char="ü"/>
            </a:pPr>
            <a:r>
              <a:rPr lang="en-US" sz="2000" dirty="0" smtClean="0"/>
              <a:t>Written warning for a first </a:t>
            </a:r>
            <a:r>
              <a:rPr lang="en-US" sz="2000" dirty="0"/>
              <a:t>and non-intentional </a:t>
            </a:r>
            <a:r>
              <a:rPr lang="en-US" sz="2000" dirty="0" smtClean="0"/>
              <a:t>non-compliance,</a:t>
            </a:r>
          </a:p>
          <a:p>
            <a:pPr marL="800100" lvl="1" indent="-342900">
              <a:spcBef>
                <a:spcPts val="400"/>
              </a:spcBef>
              <a:spcAft>
                <a:spcPts val="1000"/>
              </a:spcAft>
              <a:buFont typeface="Wingdings" panose="05000000000000000000" pitchFamily="2" charset="2"/>
              <a:buChar char="ü"/>
            </a:pPr>
            <a:r>
              <a:rPr lang="en-US" sz="2000" dirty="0" smtClean="0"/>
              <a:t>Regular </a:t>
            </a:r>
            <a:r>
              <a:rPr lang="en-US" sz="2000" dirty="0"/>
              <a:t>periodic data protection </a:t>
            </a:r>
            <a:r>
              <a:rPr lang="en-US" sz="2000" dirty="0" smtClean="0"/>
              <a:t>audits,</a:t>
            </a:r>
          </a:p>
          <a:p>
            <a:pPr marL="800100" lvl="1" indent="-342900">
              <a:spcBef>
                <a:spcPts val="400"/>
              </a:spcBef>
              <a:spcAft>
                <a:spcPts val="1000"/>
              </a:spcAft>
              <a:buFont typeface="Wingdings" panose="05000000000000000000" pitchFamily="2" charset="2"/>
              <a:buChar char="ü"/>
            </a:pPr>
            <a:r>
              <a:rPr lang="en-US" sz="2000" dirty="0" smtClean="0"/>
              <a:t>Fines :</a:t>
            </a:r>
          </a:p>
          <a:p>
            <a:pPr marL="1371600" lvl="2" indent="-457200">
              <a:spcBef>
                <a:spcPts val="400"/>
              </a:spcBef>
              <a:spcAft>
                <a:spcPts val="600"/>
              </a:spcAft>
              <a:buFont typeface="+mj-lt"/>
              <a:buAutoNum type="arabicPeriod"/>
            </a:pPr>
            <a:r>
              <a:rPr lang="en-US" sz="2000" dirty="0" smtClean="0"/>
              <a:t>up </a:t>
            </a:r>
            <a:r>
              <a:rPr lang="en-US" sz="2000" dirty="0"/>
              <a:t>to </a:t>
            </a:r>
            <a:r>
              <a:rPr lang="en-US" sz="2000" dirty="0" smtClean="0"/>
              <a:t>10mio EUR or up to </a:t>
            </a:r>
            <a:r>
              <a:rPr lang="en-US" sz="2000" dirty="0"/>
              <a:t>2% of the annual </a:t>
            </a:r>
            <a:r>
              <a:rPr lang="en-US" sz="2000" dirty="0" err="1" smtClean="0"/>
              <a:t>ww</a:t>
            </a:r>
            <a:r>
              <a:rPr lang="en-US" sz="2000" dirty="0"/>
              <a:t> </a:t>
            </a:r>
            <a:r>
              <a:rPr lang="en-US" sz="2000" dirty="0" smtClean="0"/>
              <a:t>turnover</a:t>
            </a:r>
          </a:p>
          <a:p>
            <a:pPr marL="1371600" lvl="2" indent="-457200">
              <a:spcBef>
                <a:spcPts val="400"/>
              </a:spcBef>
              <a:spcAft>
                <a:spcPts val="600"/>
              </a:spcAft>
              <a:buFont typeface="+mj-lt"/>
              <a:buAutoNum type="arabicPeriod"/>
            </a:pPr>
            <a:r>
              <a:rPr lang="en-US" sz="2000" dirty="0" smtClean="0"/>
              <a:t>up </a:t>
            </a:r>
            <a:r>
              <a:rPr lang="en-US" sz="2000" dirty="0"/>
              <a:t>to </a:t>
            </a:r>
            <a:r>
              <a:rPr lang="en-US" sz="2000" dirty="0" smtClean="0"/>
              <a:t>20mio EUR </a:t>
            </a:r>
            <a:r>
              <a:rPr lang="en-US" sz="2000" dirty="0"/>
              <a:t>or </a:t>
            </a:r>
            <a:r>
              <a:rPr lang="en-US" sz="2000" dirty="0" smtClean="0"/>
              <a:t>up to </a:t>
            </a:r>
            <a:r>
              <a:rPr lang="en-US" sz="2000" dirty="0"/>
              <a:t>4% of the annual </a:t>
            </a:r>
            <a:r>
              <a:rPr lang="en-US" sz="2000" dirty="0" err="1" smtClean="0"/>
              <a:t>ww</a:t>
            </a:r>
            <a:r>
              <a:rPr lang="en-US" sz="2000" dirty="0" smtClean="0"/>
              <a:t> turnover </a:t>
            </a:r>
            <a:endParaRPr lang="en-US" sz="2000" dirty="0"/>
          </a:p>
        </p:txBody>
      </p:sp>
      <p:pic>
        <p:nvPicPr>
          <p:cNvPr id="820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5825" y="323365"/>
            <a:ext cx="959644"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232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fade">
                                      <p:cBhvr>
                                        <p:cTn id="25" dur="1000"/>
                                        <p:tgtEl>
                                          <p:spTgt spid="6">
                                            <p:txEl>
                                              <p:pRg st="5" end="5"/>
                                            </p:txEl>
                                          </p:spTgt>
                                        </p:tgtEl>
                                      </p:cBhvr>
                                    </p:animEffect>
                                    <p:anim calcmode="lin" valueType="num">
                                      <p:cBhvr>
                                        <p:cTn id="2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1000"/>
                                        <p:tgtEl>
                                          <p:spTgt spid="6">
                                            <p:txEl>
                                              <p:pRg st="6" end="6"/>
                                            </p:txEl>
                                          </p:spTgt>
                                        </p:tgtEl>
                                      </p:cBhvr>
                                    </p:animEffect>
                                    <p:anim calcmode="lin" valueType="num">
                                      <p:cBhvr>
                                        <p:cTn id="3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Contact List</a:t>
            </a:r>
            <a:endParaRPr lang="en-GB" dirty="0"/>
          </a:p>
        </p:txBody>
      </p:sp>
      <p:sp>
        <p:nvSpPr>
          <p:cNvPr id="5" name="Content Placeholder 4"/>
          <p:cNvSpPr>
            <a:spLocks noGrp="1"/>
          </p:cNvSpPr>
          <p:nvPr>
            <p:ph idx="1"/>
          </p:nvPr>
        </p:nvSpPr>
        <p:spPr/>
        <p:txBody>
          <a:bodyPr/>
          <a:lstStyle/>
          <a:p>
            <a:r>
              <a:rPr lang="en-GB" dirty="0" smtClean="0"/>
              <a:t>Lot </a:t>
            </a:r>
            <a:r>
              <a:rPr lang="en-GB" dirty="0" err="1" smtClean="0"/>
              <a:t>Goris</a:t>
            </a:r>
            <a:r>
              <a:rPr lang="en-GB" dirty="0" smtClean="0"/>
              <a:t/>
            </a:r>
            <a:br>
              <a:rPr lang="en-GB" dirty="0" smtClean="0"/>
            </a:br>
            <a:r>
              <a:rPr lang="en-GB" b="0" dirty="0" smtClean="0"/>
              <a:t>Senior Manager Financial Lines</a:t>
            </a:r>
            <a:r>
              <a:rPr lang="en-GB" b="0" dirty="0" smtClean="0"/>
              <a:t/>
            </a:r>
            <a:br>
              <a:rPr lang="en-GB" b="0" dirty="0" smtClean="0"/>
            </a:br>
            <a:r>
              <a:rPr lang="en-GB" b="0" dirty="0" smtClean="0"/>
              <a:t>Financial Services Group</a:t>
            </a:r>
            <a:r>
              <a:rPr lang="en-GB" b="0" dirty="0" smtClean="0"/>
              <a:t/>
            </a:r>
            <a:br>
              <a:rPr lang="en-GB" b="0" dirty="0" smtClean="0"/>
            </a:br>
            <a:r>
              <a:rPr lang="en-GB" b="0" dirty="0" smtClean="0"/>
              <a:t>+32 (0)2 730 95 80 +32 (0)497 29 31 22</a:t>
            </a:r>
            <a:r>
              <a:rPr lang="en-GB" b="0" dirty="0" smtClean="0"/>
              <a:t/>
            </a:r>
            <a:br>
              <a:rPr lang="en-GB" b="0" dirty="0" smtClean="0"/>
            </a:br>
            <a:r>
              <a:rPr lang="en-GB" b="0" dirty="0" smtClean="0">
                <a:hlinkClick r:id="rId2"/>
              </a:rPr>
              <a:t>lot.goris</a:t>
            </a:r>
            <a:r>
              <a:rPr lang="en-GB" b="0" dirty="0" smtClean="0">
                <a:hlinkClick r:id="rId2"/>
              </a:rPr>
              <a:t>@aon.be</a:t>
            </a:r>
            <a:endParaRPr lang="en-GB" b="0" dirty="0" smtClean="0"/>
          </a:p>
          <a:p>
            <a:endParaRPr lang="en-GB" b="0" dirty="0" smtClean="0"/>
          </a:p>
          <a:p>
            <a:endParaRPr lang="en-GB" dirty="0" smtClean="0"/>
          </a:p>
          <a:p>
            <a:endParaRPr lang="en-GB" b="0" dirty="0" smtClean="0"/>
          </a:p>
          <a:p>
            <a:endParaRPr lang="en-GB" dirty="0"/>
          </a:p>
        </p:txBody>
      </p:sp>
    </p:spTree>
    <p:extLst>
      <p:ext uri="{BB962C8B-B14F-4D97-AF65-F5344CB8AC3E}">
        <p14:creationId xmlns:p14="http://schemas.microsoft.com/office/powerpoint/2010/main" val="3690985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GDPR in a nutshell</a:t>
            </a:r>
            <a:endParaRPr lang="en-GB" dirty="0"/>
          </a:p>
        </p:txBody>
      </p:sp>
      <p:sp>
        <p:nvSpPr>
          <p:cNvPr id="5" name="Content Placeholder 2"/>
          <p:cNvSpPr txBox="1">
            <a:spLocks/>
          </p:cNvSpPr>
          <p:nvPr/>
        </p:nvSpPr>
        <p:spPr bwMode="auto">
          <a:xfrm>
            <a:off x="3069288" y="3228642"/>
            <a:ext cx="2963832" cy="3421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8600" indent="-228600" algn="l" rtl="0" eaLnBrk="1" fontAlgn="base" hangingPunct="1">
              <a:spcBef>
                <a:spcPts val="400"/>
              </a:spcBef>
              <a:spcAft>
                <a:spcPct val="0"/>
              </a:spcAft>
              <a:buClr>
                <a:schemeClr val="tx1"/>
              </a:buClr>
              <a:buFont typeface="Wingdings" pitchFamily="2" charset="2"/>
              <a:buChar char="§"/>
              <a:defRPr sz="1400">
                <a:solidFill>
                  <a:schemeClr val="tx1"/>
                </a:solidFill>
                <a:latin typeface="+mn-lt"/>
                <a:ea typeface="+mn-ea"/>
                <a:cs typeface="+mn-cs"/>
              </a:defRPr>
            </a:lvl1pPr>
            <a:lvl2pPr marL="457200" indent="-228600" algn="l" rtl="0" eaLnBrk="1" fontAlgn="base" hangingPunct="1">
              <a:spcBef>
                <a:spcPts val="400"/>
              </a:spcBef>
              <a:spcAft>
                <a:spcPct val="0"/>
              </a:spcAft>
              <a:buClr>
                <a:schemeClr val="tx1"/>
              </a:buClr>
              <a:buChar char="–"/>
              <a:defRPr sz="1400">
                <a:solidFill>
                  <a:schemeClr val="tx1"/>
                </a:solidFill>
                <a:latin typeface="+mn-lt"/>
                <a:ea typeface="+mn-ea"/>
              </a:defRPr>
            </a:lvl2pPr>
            <a:lvl3pPr marL="690563" indent="-228600" algn="l" rtl="0" eaLnBrk="1" fontAlgn="base" hangingPunct="1">
              <a:spcBef>
                <a:spcPts val="400"/>
              </a:spcBef>
              <a:spcAft>
                <a:spcPct val="0"/>
              </a:spcAft>
              <a:buClr>
                <a:schemeClr val="tx1"/>
              </a:buClr>
              <a:buChar char="•"/>
              <a:defRPr sz="1400">
                <a:solidFill>
                  <a:schemeClr val="tx1"/>
                </a:solidFill>
                <a:latin typeface="+mn-lt"/>
                <a:ea typeface="+mn-ea"/>
              </a:defRPr>
            </a:lvl3pPr>
            <a:lvl4pPr marL="914400" indent="-225425" algn="l" rtl="0" eaLnBrk="1" fontAlgn="base" hangingPunct="1">
              <a:spcBef>
                <a:spcPts val="400"/>
              </a:spcBef>
              <a:spcAft>
                <a:spcPct val="0"/>
              </a:spcAft>
              <a:buClr>
                <a:schemeClr val="tx1"/>
              </a:buClr>
              <a:buFont typeface="Wingdings" pitchFamily="2" charset="2"/>
              <a:buChar char=""/>
              <a:defRPr sz="1400">
                <a:solidFill>
                  <a:schemeClr val="tx1"/>
                </a:solidFill>
                <a:latin typeface="+mn-lt"/>
                <a:ea typeface="+mn-ea"/>
              </a:defRPr>
            </a:lvl4pPr>
            <a:lvl5pPr marL="1147763" indent="-231775" algn="l" rtl="0" eaLnBrk="1" fontAlgn="base" hangingPunct="1">
              <a:spcBef>
                <a:spcPts val="4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a:lstStyle>
          <a:p>
            <a:pPr marL="0" indent="0" algn="ctr">
              <a:buNone/>
            </a:pPr>
            <a:r>
              <a:rPr lang="en-GB" sz="1600" b="1" dirty="0" smtClean="0">
                <a:solidFill>
                  <a:srgbClr val="E11B22"/>
                </a:solidFill>
                <a:latin typeface="PreloSlab-SemiBold"/>
              </a:rPr>
              <a:t>GDPR Compliance Deadline</a:t>
            </a:r>
            <a:endParaRPr lang="en-GB" sz="1600" b="1" dirty="0" smtClean="0">
              <a:solidFill>
                <a:srgbClr val="E11B22"/>
              </a:solidFill>
            </a:endParaRPr>
          </a:p>
        </p:txBody>
      </p:sp>
      <p:pic>
        <p:nvPicPr>
          <p:cNvPr id="9" name="Picture 8"/>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833964" y="3602782"/>
            <a:ext cx="1829927" cy="2562522"/>
          </a:xfrm>
          <a:prstGeom prst="rect">
            <a:avLst/>
          </a:prstGeom>
        </p:spPr>
      </p:pic>
      <p:sp>
        <p:nvSpPr>
          <p:cNvPr id="4" name="Rectangle 3"/>
          <p:cNvSpPr/>
          <p:nvPr/>
        </p:nvSpPr>
        <p:spPr>
          <a:xfrm>
            <a:off x="486188" y="1124744"/>
            <a:ext cx="8715283" cy="1025922"/>
          </a:xfrm>
          <a:prstGeom prst="rect">
            <a:avLst/>
          </a:prstGeom>
        </p:spPr>
        <p:txBody>
          <a:bodyPr wrap="square">
            <a:spAutoFit/>
          </a:bodyPr>
          <a:lstStyle/>
          <a:p>
            <a:pPr marL="342900" indent="-342900">
              <a:spcAft>
                <a:spcPts val="400"/>
              </a:spcAft>
              <a:buFont typeface="Wingdings" panose="05000000000000000000" pitchFamily="2" charset="2"/>
              <a:buChar char="§"/>
            </a:pPr>
            <a:r>
              <a:rPr lang="en-US" sz="1800" dirty="0"/>
              <a:t>strengthen and unify data protection for all </a:t>
            </a:r>
            <a:r>
              <a:rPr lang="en-US" sz="1800" dirty="0" smtClean="0"/>
              <a:t>EU citizens</a:t>
            </a:r>
            <a:endParaRPr lang="en-US" sz="1800" dirty="0"/>
          </a:p>
          <a:p>
            <a:pPr marL="342900" indent="-342900">
              <a:spcAft>
                <a:spcPts val="400"/>
              </a:spcAft>
              <a:buFont typeface="Wingdings" panose="05000000000000000000" pitchFamily="2" charset="2"/>
              <a:buChar char="§"/>
            </a:pPr>
            <a:r>
              <a:rPr lang="en-US" sz="1800" dirty="0" smtClean="0"/>
              <a:t>strengthen </a:t>
            </a:r>
            <a:r>
              <a:rPr lang="en-US" sz="1800" dirty="0"/>
              <a:t>and detail responsibilities of all actors processing personal </a:t>
            </a:r>
            <a:r>
              <a:rPr lang="en-US" sz="1800" dirty="0" smtClean="0"/>
              <a:t>data</a:t>
            </a:r>
            <a:endParaRPr lang="en-US" sz="1800" dirty="0"/>
          </a:p>
          <a:p>
            <a:pPr marL="342900" indent="-342900">
              <a:spcAft>
                <a:spcPts val="400"/>
              </a:spcAft>
              <a:buFont typeface="Wingdings" panose="05000000000000000000" pitchFamily="2" charset="2"/>
              <a:buChar char="§"/>
            </a:pPr>
            <a:r>
              <a:rPr lang="en-US" sz="1800" dirty="0" smtClean="0"/>
              <a:t>monitoring </a:t>
            </a:r>
            <a:r>
              <a:rPr lang="en-US" sz="1800" dirty="0"/>
              <a:t>and controlling power </a:t>
            </a:r>
            <a:r>
              <a:rPr lang="en-US" sz="1800" dirty="0" smtClean="0"/>
              <a:t>for member states</a:t>
            </a:r>
            <a:endParaRPr lang="en-US" sz="1800" dirty="0"/>
          </a:p>
        </p:txBody>
      </p:sp>
      <p:sp>
        <p:nvSpPr>
          <p:cNvPr id="7" name="Notched Right Arrow 6"/>
          <p:cNvSpPr/>
          <p:nvPr/>
        </p:nvSpPr>
        <p:spPr bwMode="auto">
          <a:xfrm>
            <a:off x="936425" y="2517180"/>
            <a:ext cx="1368152" cy="576064"/>
          </a:xfrm>
          <a:prstGeom prst="notchedRightArrow">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Aft>
                <a:spcPts val="400"/>
              </a:spcAft>
            </a:pPr>
            <a:endParaRPr lang="en-US" dirty="0"/>
          </a:p>
        </p:txBody>
      </p:sp>
      <p:sp>
        <p:nvSpPr>
          <p:cNvPr id="10" name="TextBox 9"/>
          <p:cNvSpPr txBox="1"/>
          <p:nvPr/>
        </p:nvSpPr>
        <p:spPr>
          <a:xfrm>
            <a:off x="2648744" y="2517180"/>
            <a:ext cx="4104456" cy="461665"/>
          </a:xfrm>
          <a:prstGeom prst="rect">
            <a:avLst/>
          </a:prstGeom>
          <a:noFill/>
        </p:spPr>
        <p:txBody>
          <a:bodyPr wrap="square" rtlCol="0">
            <a:spAutoFit/>
          </a:bodyPr>
          <a:lstStyle/>
          <a:p>
            <a:r>
              <a:rPr lang="en-US" b="1" i="1" dirty="0"/>
              <a:t>Key Elements</a:t>
            </a:r>
            <a:r>
              <a:rPr lang="en-US" dirty="0"/>
              <a:t> of the </a:t>
            </a:r>
            <a:r>
              <a:rPr lang="en-US" dirty="0" smtClean="0"/>
              <a:t>GDPR</a:t>
            </a:r>
            <a:endParaRPr lang="en-US" dirty="0"/>
          </a:p>
        </p:txBody>
      </p:sp>
    </p:spTree>
    <p:extLst>
      <p:ext uri="{BB962C8B-B14F-4D97-AF65-F5344CB8AC3E}">
        <p14:creationId xmlns:p14="http://schemas.microsoft.com/office/powerpoint/2010/main" val="340961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anim calcmode="lin" valueType="num">
                                      <p:cBhvr>
                                        <p:cTn id="25" dur="2000" fill="hold"/>
                                        <p:tgtEl>
                                          <p:spTgt spid="5"/>
                                        </p:tgtEl>
                                        <p:attrNameLst>
                                          <p:attrName>ppt_w</p:attrName>
                                        </p:attrNameLst>
                                      </p:cBhvr>
                                      <p:tavLst>
                                        <p:tav tm="0" fmla="#ppt_w*sin(2.5*pi*$)">
                                          <p:val>
                                            <p:fltVal val="0"/>
                                          </p:val>
                                        </p:tav>
                                        <p:tav tm="100000">
                                          <p:val>
                                            <p:fltVal val="1"/>
                                          </p:val>
                                        </p:tav>
                                      </p:tavLst>
                                    </p:anim>
                                    <p:anim calcmode="lin" valueType="num">
                                      <p:cBhvr>
                                        <p:cTn id="26" dur="2000" fill="hold"/>
                                        <p:tgtEl>
                                          <p:spTgt spid="5"/>
                                        </p:tgtEl>
                                        <p:attrNameLst>
                                          <p:attrName>ppt_h</p:attrName>
                                        </p:attrNameLst>
                                      </p:cBhvr>
                                      <p:tavLst>
                                        <p:tav tm="0">
                                          <p:val>
                                            <p:strVal val="#ppt_h"/>
                                          </p:val>
                                        </p:tav>
                                        <p:tav tm="100000">
                                          <p:val>
                                            <p:strVal val="#ppt_h"/>
                                          </p:val>
                                        </p:tav>
                                      </p:tavLst>
                                    </p:anim>
                                  </p:childTnLst>
                                </p:cTn>
                              </p:par>
                              <p:par>
                                <p:cTn id="27" presetID="45"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anim calcmode="lin" valueType="num">
                                      <p:cBhvr>
                                        <p:cTn id="30" dur="2000" fill="hold"/>
                                        <p:tgtEl>
                                          <p:spTgt spid="9"/>
                                        </p:tgtEl>
                                        <p:attrNameLst>
                                          <p:attrName>ppt_w</p:attrName>
                                        </p:attrNameLst>
                                      </p:cBhvr>
                                      <p:tavLst>
                                        <p:tav tm="0" fmla="#ppt_w*sin(2.5*pi*$)">
                                          <p:val>
                                            <p:fltVal val="0"/>
                                          </p:val>
                                        </p:tav>
                                        <p:tav tm="100000">
                                          <p:val>
                                            <p:fltVal val="1"/>
                                          </p:val>
                                        </p:tav>
                                      </p:tavLst>
                                    </p:anim>
                                    <p:anim calcmode="lin" valueType="num">
                                      <p:cBhvr>
                                        <p:cTn id="31"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499525" y="764705"/>
            <a:ext cx="4525483" cy="5184576"/>
          </a:xfrm>
          <a:prstGeom prst="rect">
            <a:avLst/>
          </a:prstGeom>
        </p:spPr>
        <p:txBody>
          <a:bodyPr lIns="0" tIns="0" rIns="0" bIns="0"/>
          <a:lstStyle>
            <a:lvl1pPr marL="342900" indent="-342900" algn="l" defTabSz="914400" rtl="0" eaLnBrk="1" latinLnBrk="0" hangingPunct="1">
              <a:spcBef>
                <a:spcPts val="1000"/>
              </a:spcBef>
              <a:buFont typeface="Arial" panose="020B0604020202020204" pitchFamily="34" charset="0"/>
              <a:buChar char="•"/>
              <a:defRPr sz="1000" kern="1200">
                <a:solidFill>
                  <a:srgbClr val="4D4F53"/>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1000"/>
              </a:spcBef>
              <a:buFont typeface="Arial" panose="020B0604020202020204" pitchFamily="34" charset="0"/>
              <a:buChar char="–"/>
              <a:defRPr sz="1000" kern="1200">
                <a:solidFill>
                  <a:srgbClr val="4D4F5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1000"/>
              </a:spcBef>
              <a:buFont typeface="Arial" panose="020B0604020202020204" pitchFamily="34" charset="0"/>
              <a:buChar char="•"/>
              <a:defRPr sz="1000" kern="1200">
                <a:solidFill>
                  <a:srgbClr val="4D4F5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1000"/>
              </a:spcBef>
              <a:buFont typeface="Arial" panose="020B0604020202020204" pitchFamily="34" charset="0"/>
              <a:buChar char="–"/>
              <a:defRPr sz="1000" kern="1200">
                <a:solidFill>
                  <a:srgbClr val="4D4F5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1000"/>
              </a:spcBef>
              <a:buFont typeface="Arial" panose="020B0604020202020204" pitchFamily="34" charset="0"/>
              <a:buChar char="»"/>
              <a:defRPr sz="1000" kern="1200">
                <a:solidFill>
                  <a:srgbClr val="4D4F5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1200" b="1" dirty="0"/>
              <a:t>About Aon</a:t>
            </a:r>
          </a:p>
          <a:p>
            <a:pPr marL="0" indent="0" algn="just">
              <a:buNone/>
            </a:pPr>
            <a:r>
              <a:rPr lang="en-GB" u="sng" dirty="0">
                <a:hlinkClick r:id="rId2"/>
              </a:rPr>
              <a:t>Aon plc</a:t>
            </a:r>
            <a:r>
              <a:rPr lang="en-GB" dirty="0"/>
              <a:t> (NYSE:AON) is a leading global professional services firm providing a broad range of risk, retirement and health solutions. Our 50,000 colleagues in 120 countries empower results for clients by using proprietary data and analytics to deliver insights that reduce volatility and improve </a:t>
            </a:r>
            <a:r>
              <a:rPr lang="en-GB" dirty="0" smtClean="0"/>
              <a:t>performance. </a:t>
            </a:r>
            <a:r>
              <a:rPr lang="en-US" dirty="0" smtClean="0"/>
              <a:t>For </a:t>
            </a:r>
            <a:r>
              <a:rPr lang="en-US" dirty="0"/>
              <a:t>further information on our capabilities and to learn how we empower results for clients, please visit : http: //aon.mediaroon.com </a:t>
            </a:r>
            <a:endParaRPr lang="en-US" dirty="0" smtClean="0"/>
          </a:p>
          <a:p>
            <a:pPr marL="0" indent="0">
              <a:buNone/>
            </a:pPr>
            <a:r>
              <a:rPr lang="en-US" dirty="0"/>
              <a:t/>
            </a:r>
            <a:br>
              <a:rPr lang="en-US" dirty="0"/>
            </a:br>
            <a:r>
              <a:rPr lang="en-US" dirty="0"/>
              <a:t>© Aon plc </a:t>
            </a:r>
            <a:r>
              <a:rPr lang="en-US" dirty="0" smtClean="0"/>
              <a:t>2018. </a:t>
            </a:r>
            <a:r>
              <a:rPr lang="en-US" dirty="0"/>
              <a:t>All rights reserved.</a:t>
            </a:r>
          </a:p>
          <a:p>
            <a:pPr marL="0" indent="0" algn="just">
              <a:buFont typeface="Arial" panose="020B0604020202020204" pitchFamily="34" charset="0"/>
              <a:buNone/>
            </a:pPr>
            <a:r>
              <a:rPr lang="en-US" dirty="0" smtClean="0"/>
              <a:t>The information contained herein and the statements expressed are of a general nature and are not intended to address the circumstances of any particular individual or entity. Although we endeavor to provide accurate and timely information and use sources we consider reliable,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p>
          <a:p>
            <a:pPr marL="0" indent="0" algn="just">
              <a:buNone/>
            </a:pPr>
            <a:r>
              <a:rPr lang="en-GB" dirty="0"/>
              <a:t>The information contained in this document should not be considered or construed as legal or tax advice and is for general guidance only. Accordingly, the information contained herein is provided with the understanding that Aon, its employees and related entities are not engaged in rendering legal or tax advice. As such, this should not be used as a substitute for consultation with legal and tax counsel. </a:t>
            </a:r>
            <a:endParaRPr lang="en-GB" dirty="0" smtClean="0"/>
          </a:p>
          <a:p>
            <a:pPr marL="0" indent="0" algn="just">
              <a:buNone/>
            </a:pPr>
            <a:r>
              <a:rPr lang="en-US" dirty="0"/>
              <a:t>All descriptions, summaries or highlights of coverage are for general informational purposes only and do not amend, alter or modify the actual terms or conditions of any insurance policy. Coverage is governed only by the terms and conditions of the relevant policy</a:t>
            </a:r>
            <a:r>
              <a:rPr lang="en-US" dirty="0" smtClean="0"/>
              <a:t>.</a:t>
            </a:r>
          </a:p>
          <a:p>
            <a:pPr marL="0" indent="0">
              <a:buFont typeface="Arial" panose="020B0604020202020204" pitchFamily="34" charset="0"/>
              <a:buNone/>
            </a:pPr>
            <a:r>
              <a:rPr lang="en-US" dirty="0" smtClean="0">
                <a:hlinkClick r:id="rId2"/>
              </a:rPr>
              <a:t>www.aon.com</a:t>
            </a:r>
            <a:endParaRPr lang="en-US" dirty="0" smtClean="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514869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6506" y="323365"/>
            <a:ext cx="8580953" cy="400110"/>
          </a:xfrm>
          <a:prstGeom prst="rect">
            <a:avLst/>
          </a:prstGeom>
          <a:noFill/>
        </p:spPr>
        <p:txBody>
          <a:bodyPr wrap="square" rtlCol="0">
            <a:spAutoFit/>
          </a:bodyPr>
          <a:lstStyle/>
          <a:p>
            <a:pPr eaLnBrk="1" hangingPunct="1"/>
            <a:r>
              <a:rPr lang="en-US" sz="2000" dirty="0">
                <a:solidFill>
                  <a:srgbClr val="E11B22"/>
                </a:solidFill>
                <a:latin typeface="+mj-lt"/>
                <a:ea typeface="+mj-ea"/>
                <a:cs typeface="+mj-cs"/>
              </a:rPr>
              <a:t>GDPR vs. Current Belgian legal framework</a:t>
            </a:r>
            <a:endParaRPr lang="en-US" sz="2000" dirty="0">
              <a:solidFill>
                <a:srgbClr val="E11B22"/>
              </a:solidFill>
              <a:latin typeface="+mj-lt"/>
              <a:ea typeface="+mj-ea"/>
              <a:cs typeface="+mj-cs"/>
            </a:endParaRPr>
          </a:p>
        </p:txBody>
      </p:sp>
      <p:sp>
        <p:nvSpPr>
          <p:cNvPr id="6" name="TextBox 5"/>
          <p:cNvSpPr txBox="1"/>
          <p:nvPr/>
        </p:nvSpPr>
        <p:spPr>
          <a:xfrm>
            <a:off x="662523" y="1268761"/>
            <a:ext cx="8424936" cy="4657685"/>
          </a:xfrm>
          <a:prstGeom prst="rect">
            <a:avLst/>
          </a:prstGeom>
          <a:noFill/>
        </p:spPr>
        <p:txBody>
          <a:bodyPr wrap="square" rtlCol="0">
            <a:spAutoFit/>
          </a:bodyPr>
          <a:lstStyle/>
          <a:p>
            <a:pPr marL="342900" indent="-342900">
              <a:spcAft>
                <a:spcPts val="400"/>
              </a:spcAft>
              <a:buFont typeface="Wingdings" panose="05000000000000000000" pitchFamily="2" charset="2"/>
              <a:buChar char="§"/>
            </a:pPr>
            <a:r>
              <a:rPr lang="en-US" sz="2000" dirty="0" smtClean="0"/>
              <a:t>Data Protection Directive 95/46/EC </a:t>
            </a:r>
          </a:p>
          <a:p>
            <a:pPr marL="342900" indent="-342900">
              <a:spcAft>
                <a:spcPts val="400"/>
              </a:spcAft>
              <a:buFont typeface="Wingdings" panose="05000000000000000000" pitchFamily="2" charset="2"/>
              <a:buChar char="§"/>
            </a:pPr>
            <a:r>
              <a:rPr lang="en-US" sz="2000" dirty="0" smtClean="0"/>
              <a:t>Law of December 8 1992 on Protection of </a:t>
            </a:r>
            <a:r>
              <a:rPr lang="en-US" sz="2000" dirty="0" smtClean="0"/>
              <a:t>Privacy</a:t>
            </a:r>
            <a:endParaRPr lang="en-US" sz="2000" dirty="0" smtClean="0"/>
          </a:p>
          <a:p>
            <a:pPr marL="342900" indent="-342900">
              <a:spcAft>
                <a:spcPts val="400"/>
              </a:spcAft>
              <a:buFont typeface="Wingdings" panose="05000000000000000000" pitchFamily="2" charset="2"/>
              <a:buChar char="§"/>
            </a:pPr>
            <a:endParaRPr lang="en-US" sz="2000" dirty="0" smtClean="0"/>
          </a:p>
          <a:p>
            <a:pPr>
              <a:spcAft>
                <a:spcPts val="400"/>
              </a:spcAft>
            </a:pPr>
            <a:r>
              <a:rPr lang="en-US" sz="2000" b="1" dirty="0" smtClean="0"/>
              <a:t>NEW? </a:t>
            </a:r>
          </a:p>
          <a:p>
            <a:pPr>
              <a:spcAft>
                <a:spcPts val="400"/>
              </a:spcAft>
            </a:pPr>
            <a:endParaRPr lang="en-US" sz="2000" dirty="0" smtClean="0"/>
          </a:p>
          <a:p>
            <a:pPr marL="342900" indent="-342900">
              <a:spcAft>
                <a:spcPts val="400"/>
              </a:spcAft>
              <a:buFont typeface="Wingdings" panose="05000000000000000000" pitchFamily="2" charset="2"/>
              <a:buChar char="§"/>
            </a:pPr>
            <a:r>
              <a:rPr lang="en-US" sz="2000" dirty="0" smtClean="0"/>
              <a:t>A single set of rules applying to all EU member states</a:t>
            </a:r>
          </a:p>
          <a:p>
            <a:pPr marL="342900" indent="-342900">
              <a:spcAft>
                <a:spcPts val="400"/>
              </a:spcAft>
              <a:buFont typeface="Wingdings" panose="05000000000000000000" pitchFamily="2" charset="2"/>
              <a:buChar char="§"/>
            </a:pPr>
            <a:r>
              <a:rPr lang="en-US" sz="2000" dirty="0"/>
              <a:t>New rights for data subjects</a:t>
            </a:r>
          </a:p>
          <a:p>
            <a:pPr marL="342900" indent="-342900">
              <a:spcAft>
                <a:spcPts val="400"/>
              </a:spcAft>
              <a:buFont typeface="Wingdings" panose="05000000000000000000" pitchFamily="2" charset="2"/>
              <a:buChar char="§"/>
            </a:pPr>
            <a:r>
              <a:rPr lang="en-US" sz="2000" dirty="0" smtClean="0"/>
              <a:t>New </a:t>
            </a:r>
            <a:r>
              <a:rPr lang="en-US" sz="2000" dirty="0"/>
              <a:t>duties for data processors</a:t>
            </a:r>
          </a:p>
          <a:p>
            <a:pPr marL="342900" indent="-342900">
              <a:spcAft>
                <a:spcPts val="400"/>
              </a:spcAft>
              <a:buFont typeface="Wingdings" panose="05000000000000000000" pitchFamily="2" charset="2"/>
              <a:buChar char="§"/>
            </a:pPr>
            <a:r>
              <a:rPr lang="en-US" sz="2000" dirty="0" smtClean="0"/>
              <a:t>72-hour breach notification requirement</a:t>
            </a:r>
          </a:p>
          <a:p>
            <a:pPr marL="342900" indent="-342900">
              <a:spcAft>
                <a:spcPts val="400"/>
              </a:spcAft>
              <a:buFont typeface="Wingdings" panose="05000000000000000000" pitchFamily="2" charset="2"/>
              <a:buChar char="§"/>
            </a:pPr>
            <a:r>
              <a:rPr lang="en-US" sz="2000" dirty="0" smtClean="0"/>
              <a:t>One-stop </a:t>
            </a:r>
            <a:r>
              <a:rPr lang="en-US" sz="2000" dirty="0" smtClean="0"/>
              <a:t>shop Supervisory Authority</a:t>
            </a:r>
          </a:p>
          <a:p>
            <a:pPr marL="342900" indent="-342900">
              <a:spcAft>
                <a:spcPts val="400"/>
              </a:spcAft>
              <a:buFont typeface="Wingdings" panose="05000000000000000000" pitchFamily="2" charset="2"/>
              <a:buChar char="§"/>
            </a:pPr>
            <a:r>
              <a:rPr lang="en-US" sz="2000" dirty="0" smtClean="0"/>
              <a:t>Local empowerment </a:t>
            </a:r>
            <a:r>
              <a:rPr lang="en-US" sz="2000" dirty="0" smtClean="0">
                <a:sym typeface="Wingdings" panose="05000000000000000000" pitchFamily="2" charset="2"/>
              </a:rPr>
              <a:t> </a:t>
            </a:r>
            <a:r>
              <a:rPr lang="en-US" sz="2000" dirty="0" smtClean="0"/>
              <a:t>Sanctions</a:t>
            </a:r>
          </a:p>
          <a:p>
            <a:pPr marL="342900" indent="-342900">
              <a:spcAft>
                <a:spcPts val="400"/>
              </a:spcAft>
              <a:buFont typeface="Wingdings" panose="05000000000000000000" pitchFamily="2" charset="2"/>
              <a:buChar char="§"/>
            </a:pPr>
            <a:r>
              <a:rPr lang="en-US" sz="2000" dirty="0" smtClean="0"/>
              <a:t>Immediately applicable into each Member State (even in absence of local transposition)</a:t>
            </a:r>
            <a:endParaRPr lang="en-US" sz="2000" dirty="0" smtClean="0"/>
          </a:p>
        </p:txBody>
      </p:sp>
    </p:spTree>
    <p:extLst>
      <p:ext uri="{BB962C8B-B14F-4D97-AF65-F5344CB8AC3E}">
        <p14:creationId xmlns:p14="http://schemas.microsoft.com/office/powerpoint/2010/main" val="169584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 calcmode="lin" valueType="num">
                                      <p:cBhvr additive="base">
                                        <p:cTn id="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anim calcmode="lin" valueType="num">
                                      <p:cBhvr additive="base">
                                        <p:cTn id="1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 calcmode="lin" valueType="num">
                                      <p:cBhvr additive="base">
                                        <p:cTn id="1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 calcmode="lin" valueType="num">
                                      <p:cBhvr additive="base">
                                        <p:cTn id="2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anim calcmode="lin" valueType="num">
                                      <p:cBhvr additive="base">
                                        <p:cTn id="3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anim calcmode="lin" valueType="num">
                                      <p:cBhvr additive="base">
                                        <p:cTn id="3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anim calcmode="lin" valueType="num">
                                      <p:cBhvr additive="base">
                                        <p:cTn id="43"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6506" y="323365"/>
            <a:ext cx="8580953" cy="400110"/>
          </a:xfrm>
          <a:prstGeom prst="rect">
            <a:avLst/>
          </a:prstGeom>
          <a:noFill/>
        </p:spPr>
        <p:txBody>
          <a:bodyPr wrap="square" rtlCol="0">
            <a:spAutoFit/>
          </a:bodyPr>
          <a:lstStyle/>
          <a:p>
            <a:pPr eaLnBrk="1" hangingPunct="1"/>
            <a:r>
              <a:rPr lang="en-US" sz="2000" dirty="0">
                <a:solidFill>
                  <a:srgbClr val="E11B22"/>
                </a:solidFill>
                <a:latin typeface="+mj-lt"/>
                <a:ea typeface="+mj-ea"/>
                <a:cs typeface="+mj-cs"/>
              </a:rPr>
              <a:t>Key Elements of the GDPR</a:t>
            </a:r>
            <a:endParaRPr lang="en-US" sz="2000" dirty="0">
              <a:solidFill>
                <a:srgbClr val="E11B22"/>
              </a:solidFill>
              <a:latin typeface="+mj-lt"/>
              <a:ea typeface="+mj-ea"/>
              <a:cs typeface="+mj-cs"/>
            </a:endParaRPr>
          </a:p>
        </p:txBody>
      </p:sp>
      <p:sp>
        <p:nvSpPr>
          <p:cNvPr id="6" name="TextBox 5"/>
          <p:cNvSpPr txBox="1"/>
          <p:nvPr/>
        </p:nvSpPr>
        <p:spPr>
          <a:xfrm>
            <a:off x="662523" y="1268760"/>
            <a:ext cx="7242805" cy="4914166"/>
          </a:xfrm>
          <a:prstGeom prst="rect">
            <a:avLst/>
          </a:prstGeom>
          <a:noFill/>
        </p:spPr>
        <p:txBody>
          <a:bodyPr wrap="square" rtlCol="0">
            <a:spAutoFit/>
          </a:bodyPr>
          <a:lstStyle/>
          <a:p>
            <a:pPr marL="342900" indent="-342900">
              <a:spcAft>
                <a:spcPts val="800"/>
              </a:spcAft>
              <a:buFont typeface="Wingdings" panose="05000000000000000000" pitchFamily="2" charset="2"/>
              <a:buChar char="§"/>
            </a:pPr>
            <a:r>
              <a:rPr lang="en-US" sz="2000" b="1" dirty="0" smtClean="0"/>
              <a:t>To whom </a:t>
            </a:r>
            <a:r>
              <a:rPr lang="en-US" sz="2000" dirty="0" smtClean="0"/>
              <a:t>does the GDPR apply to?</a:t>
            </a:r>
          </a:p>
          <a:p>
            <a:pPr marL="342900" indent="-342900">
              <a:spcAft>
                <a:spcPts val="800"/>
              </a:spcAft>
              <a:buFont typeface="Wingdings" panose="05000000000000000000" pitchFamily="2" charset="2"/>
              <a:buChar char="§"/>
            </a:pPr>
            <a:r>
              <a:rPr lang="en-US" sz="2000" b="1" dirty="0" smtClean="0"/>
              <a:t>To what information </a:t>
            </a:r>
            <a:r>
              <a:rPr lang="en-US" sz="2000" dirty="0" smtClean="0"/>
              <a:t>does the GDPR apply to?</a:t>
            </a:r>
          </a:p>
          <a:p>
            <a:pPr marL="342900" indent="-342900">
              <a:spcAft>
                <a:spcPts val="800"/>
              </a:spcAft>
              <a:buFont typeface="Wingdings" panose="05000000000000000000" pitchFamily="2" charset="2"/>
              <a:buChar char="§"/>
            </a:pPr>
            <a:r>
              <a:rPr lang="en-US" sz="2000" b="1" dirty="0" smtClean="0"/>
              <a:t>Principles for processing</a:t>
            </a:r>
          </a:p>
          <a:p>
            <a:pPr marL="342900" indent="-342900">
              <a:spcAft>
                <a:spcPts val="800"/>
              </a:spcAft>
              <a:buFont typeface="Wingdings" panose="05000000000000000000" pitchFamily="2" charset="2"/>
              <a:buChar char="§"/>
            </a:pPr>
            <a:r>
              <a:rPr lang="en-US" sz="2000" b="1" dirty="0" smtClean="0"/>
              <a:t>Consent</a:t>
            </a:r>
            <a:endParaRPr lang="en-US" sz="2000" b="1" dirty="0" smtClean="0"/>
          </a:p>
          <a:p>
            <a:pPr marL="342900" indent="-342900">
              <a:spcAft>
                <a:spcPts val="800"/>
              </a:spcAft>
              <a:buFont typeface="Wingdings" panose="05000000000000000000" pitchFamily="2" charset="2"/>
              <a:buChar char="§"/>
            </a:pPr>
            <a:r>
              <a:rPr lang="en-US" sz="2000" dirty="0" smtClean="0"/>
              <a:t>Individual </a:t>
            </a:r>
            <a:r>
              <a:rPr lang="en-US" sz="2000" b="1" dirty="0" smtClean="0"/>
              <a:t>Rights</a:t>
            </a:r>
            <a:endParaRPr lang="en-US" sz="2000" dirty="0" smtClean="0"/>
          </a:p>
          <a:p>
            <a:pPr marL="342900" indent="-342900">
              <a:spcAft>
                <a:spcPts val="800"/>
              </a:spcAft>
              <a:buFont typeface="Wingdings" panose="05000000000000000000" pitchFamily="2" charset="2"/>
              <a:buChar char="§"/>
            </a:pPr>
            <a:r>
              <a:rPr lang="en-US" sz="2000" b="1" dirty="0" smtClean="0"/>
              <a:t>Data Transfer</a:t>
            </a:r>
          </a:p>
          <a:p>
            <a:pPr marL="342900" indent="-342900">
              <a:spcAft>
                <a:spcPts val="800"/>
              </a:spcAft>
              <a:buFont typeface="Wingdings" panose="05000000000000000000" pitchFamily="2" charset="2"/>
              <a:buChar char="§"/>
            </a:pPr>
            <a:r>
              <a:rPr lang="en-US" sz="2000" b="1" dirty="0" smtClean="0"/>
              <a:t>Accountability </a:t>
            </a:r>
            <a:r>
              <a:rPr lang="en-US" sz="2000" dirty="0"/>
              <a:t>principle</a:t>
            </a:r>
          </a:p>
          <a:p>
            <a:pPr marL="342900" indent="-342900">
              <a:spcAft>
                <a:spcPts val="800"/>
              </a:spcAft>
              <a:buFont typeface="Wingdings" panose="05000000000000000000" pitchFamily="2" charset="2"/>
              <a:buChar char="§"/>
            </a:pPr>
            <a:r>
              <a:rPr lang="en-US" sz="2000" b="1" dirty="0" smtClean="0"/>
              <a:t>Data processors </a:t>
            </a:r>
            <a:r>
              <a:rPr lang="en-US" sz="2000" dirty="0" smtClean="0"/>
              <a:t>vs. </a:t>
            </a:r>
            <a:r>
              <a:rPr lang="en-US" sz="2000" b="1" dirty="0" smtClean="0"/>
              <a:t>Data controllers</a:t>
            </a:r>
          </a:p>
          <a:p>
            <a:pPr marL="342900" indent="-342900">
              <a:spcAft>
                <a:spcPts val="800"/>
              </a:spcAft>
              <a:buFont typeface="Wingdings" panose="05000000000000000000" pitchFamily="2" charset="2"/>
              <a:buChar char="§"/>
            </a:pPr>
            <a:r>
              <a:rPr lang="en-US" sz="2000" dirty="0" smtClean="0"/>
              <a:t>Data Protection by </a:t>
            </a:r>
            <a:r>
              <a:rPr lang="en-US" sz="2000" b="1" dirty="0" smtClean="0"/>
              <a:t>Design and Default</a:t>
            </a:r>
          </a:p>
          <a:p>
            <a:pPr marL="342900" indent="-342900">
              <a:spcAft>
                <a:spcPts val="800"/>
              </a:spcAft>
              <a:buFont typeface="Wingdings" panose="05000000000000000000" pitchFamily="2" charset="2"/>
              <a:buChar char="§"/>
            </a:pPr>
            <a:r>
              <a:rPr lang="en-US" sz="2000" b="1" dirty="0" smtClean="0"/>
              <a:t>Data Protection Officer </a:t>
            </a:r>
            <a:r>
              <a:rPr lang="en-US" sz="2000" dirty="0" smtClean="0"/>
              <a:t>(DPO</a:t>
            </a:r>
            <a:r>
              <a:rPr lang="en-US" sz="2000" dirty="0" smtClean="0"/>
              <a:t>)</a:t>
            </a:r>
            <a:endParaRPr lang="en-US" sz="2000" dirty="0" smtClean="0"/>
          </a:p>
          <a:p>
            <a:pPr marL="342900" indent="-342900">
              <a:spcAft>
                <a:spcPts val="800"/>
              </a:spcAft>
              <a:buFont typeface="Wingdings" panose="05000000000000000000" pitchFamily="2" charset="2"/>
              <a:buChar char="§"/>
            </a:pPr>
            <a:r>
              <a:rPr lang="en-US" sz="2000" b="1" dirty="0" smtClean="0"/>
              <a:t>Breach notification</a:t>
            </a:r>
          </a:p>
          <a:p>
            <a:pPr marL="342900" indent="-342900">
              <a:spcAft>
                <a:spcPts val="800"/>
              </a:spcAft>
              <a:buFont typeface="Wingdings" panose="05000000000000000000" pitchFamily="2" charset="2"/>
              <a:buChar char="§"/>
            </a:pPr>
            <a:r>
              <a:rPr lang="en-US" sz="2000" b="1" dirty="0" smtClean="0"/>
              <a:t>Sanctions</a:t>
            </a:r>
          </a:p>
        </p:txBody>
      </p:sp>
    </p:spTree>
    <p:extLst>
      <p:ext uri="{BB962C8B-B14F-4D97-AF65-F5344CB8AC3E}">
        <p14:creationId xmlns:p14="http://schemas.microsoft.com/office/powerpoint/2010/main" val="3905523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down)">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down)">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wipe(down)">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wipe(down)">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wipe(down)">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wipe(down)">
                                      <p:cBhvr>
                                        <p:cTn id="62"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6506" y="323365"/>
            <a:ext cx="8580953" cy="400110"/>
          </a:xfrm>
          <a:prstGeom prst="rect">
            <a:avLst/>
          </a:prstGeom>
          <a:noFill/>
        </p:spPr>
        <p:txBody>
          <a:bodyPr wrap="square" rtlCol="0">
            <a:spAutoFit/>
          </a:bodyPr>
          <a:lstStyle/>
          <a:p>
            <a:r>
              <a:rPr lang="en-US" sz="2000" dirty="0">
                <a:solidFill>
                  <a:srgbClr val="E11B22"/>
                </a:solidFill>
                <a:latin typeface="+mj-lt"/>
                <a:ea typeface="+mj-ea"/>
                <a:cs typeface="+mj-cs"/>
              </a:rPr>
              <a:t>Key Elements of the GDPR</a:t>
            </a:r>
            <a:endParaRPr lang="en-US" sz="2000" dirty="0">
              <a:solidFill>
                <a:srgbClr val="E11B22"/>
              </a:solidFill>
              <a:latin typeface="+mj-lt"/>
              <a:ea typeface="+mj-ea"/>
              <a:cs typeface="+mj-cs"/>
            </a:endParaRPr>
          </a:p>
        </p:txBody>
      </p:sp>
      <p:sp>
        <p:nvSpPr>
          <p:cNvPr id="6" name="TextBox 5"/>
          <p:cNvSpPr txBox="1"/>
          <p:nvPr/>
        </p:nvSpPr>
        <p:spPr>
          <a:xfrm>
            <a:off x="662523" y="1268761"/>
            <a:ext cx="8424936" cy="3657411"/>
          </a:xfrm>
          <a:prstGeom prst="rect">
            <a:avLst/>
          </a:prstGeom>
          <a:noFill/>
        </p:spPr>
        <p:txBody>
          <a:bodyPr wrap="square" rtlCol="0">
            <a:spAutoFit/>
          </a:bodyPr>
          <a:lstStyle/>
          <a:p>
            <a:pPr marL="342900" indent="-342900">
              <a:spcAft>
                <a:spcPts val="400"/>
              </a:spcAft>
              <a:buFont typeface="Wingdings" panose="05000000000000000000" pitchFamily="2" charset="2"/>
              <a:buChar char="§"/>
            </a:pPr>
            <a:r>
              <a:rPr lang="en-US" sz="2000" b="1" dirty="0" smtClean="0"/>
              <a:t>To whom </a:t>
            </a:r>
            <a:r>
              <a:rPr lang="en-US" sz="2000" dirty="0" smtClean="0"/>
              <a:t>does the GDPR apply to?</a:t>
            </a:r>
          </a:p>
          <a:p>
            <a:pPr marL="342900" indent="-342900">
              <a:spcAft>
                <a:spcPts val="400"/>
              </a:spcAft>
              <a:buFont typeface="Wingdings" panose="05000000000000000000" pitchFamily="2" charset="2"/>
              <a:buChar char="§"/>
            </a:pPr>
            <a:endParaRPr lang="en-US" sz="2000" dirty="0" smtClean="0"/>
          </a:p>
          <a:p>
            <a:pPr marL="800100" lvl="1" indent="-342900">
              <a:spcBef>
                <a:spcPts val="400"/>
              </a:spcBef>
              <a:spcAft>
                <a:spcPts val="600"/>
              </a:spcAft>
              <a:buFont typeface="Wingdings" panose="05000000000000000000" pitchFamily="2" charset="2"/>
              <a:buChar char="ü"/>
            </a:pPr>
            <a:r>
              <a:rPr lang="en-US" sz="2000" dirty="0"/>
              <a:t>T</a:t>
            </a:r>
            <a:r>
              <a:rPr lang="en-US" sz="2000" dirty="0" smtClean="0"/>
              <a:t>o all companies processing personal data of data subjects residing in the Union regardless of </a:t>
            </a:r>
          </a:p>
          <a:p>
            <a:pPr marL="1371600" lvl="2" indent="-457200">
              <a:spcBef>
                <a:spcPts val="400"/>
              </a:spcBef>
              <a:spcAft>
                <a:spcPts val="600"/>
              </a:spcAft>
              <a:buFont typeface="+mj-lt"/>
              <a:buAutoNum type="arabicPeriod"/>
            </a:pPr>
            <a:r>
              <a:rPr lang="en-US" sz="2000" dirty="0" smtClean="0"/>
              <a:t>the company’s </a:t>
            </a:r>
            <a:r>
              <a:rPr lang="en-US" sz="2000" dirty="0" smtClean="0"/>
              <a:t>location (can be outside EU)</a:t>
            </a:r>
            <a:endParaRPr lang="en-US" sz="2000" dirty="0" smtClean="0"/>
          </a:p>
          <a:p>
            <a:pPr marL="1371600" lvl="2" indent="-457200">
              <a:spcBef>
                <a:spcPts val="400"/>
              </a:spcBef>
              <a:spcAft>
                <a:spcPts val="600"/>
              </a:spcAft>
              <a:buFont typeface="+mj-lt"/>
              <a:buAutoNum type="arabicPeriod"/>
            </a:pPr>
            <a:r>
              <a:rPr lang="en-US" sz="2000" dirty="0" smtClean="0"/>
              <a:t>whether the processing takes place in the EU or </a:t>
            </a:r>
            <a:r>
              <a:rPr lang="en-US" sz="2000" dirty="0" smtClean="0"/>
              <a:t>not</a:t>
            </a:r>
          </a:p>
          <a:p>
            <a:pPr lvl="2">
              <a:spcBef>
                <a:spcPts val="400"/>
              </a:spcBef>
              <a:spcAft>
                <a:spcPts val="600"/>
              </a:spcAft>
            </a:pPr>
            <a:endParaRPr lang="en-US" sz="2000" dirty="0" smtClean="0"/>
          </a:p>
          <a:p>
            <a:pPr marL="1371600" lvl="2" indent="-457200">
              <a:spcBef>
                <a:spcPts val="400"/>
              </a:spcBef>
              <a:spcAft>
                <a:spcPts val="600"/>
              </a:spcAft>
              <a:buFont typeface="+mj-lt"/>
              <a:buAutoNum type="arabicPeriod"/>
            </a:pPr>
            <a:endParaRPr lang="en-US" sz="2000" dirty="0" smtClean="0"/>
          </a:p>
          <a:p>
            <a:pPr marL="800100" lvl="1" indent="-342900">
              <a:spcBef>
                <a:spcPts val="400"/>
              </a:spcBef>
              <a:spcAft>
                <a:spcPts val="600"/>
              </a:spcAft>
              <a:buFont typeface="Wingdings" panose="05000000000000000000" pitchFamily="2" charset="2"/>
              <a:buChar char="ü"/>
            </a:pPr>
            <a:r>
              <a:rPr lang="en-US" sz="2000" dirty="0" smtClean="0"/>
              <a:t>To both data controllers and data processors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364" y="323365"/>
            <a:ext cx="1000919"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401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Effect transition="in" filter="fade">
                                      <p:cBhvr>
                                        <p:cTn id="21" dur="1000"/>
                                        <p:tgtEl>
                                          <p:spTgt spid="6">
                                            <p:txEl>
                                              <p:pRg st="7" end="7"/>
                                            </p:txEl>
                                          </p:spTgt>
                                        </p:tgtEl>
                                      </p:cBhvr>
                                    </p:animEffect>
                                    <p:anim calcmode="lin" valueType="num">
                                      <p:cBhvr>
                                        <p:cTn id="22"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6506" y="315133"/>
            <a:ext cx="8580953" cy="400110"/>
          </a:xfrm>
          <a:prstGeom prst="rect">
            <a:avLst/>
          </a:prstGeom>
          <a:noFill/>
        </p:spPr>
        <p:txBody>
          <a:bodyPr wrap="square" rtlCol="0">
            <a:spAutoFit/>
          </a:bodyPr>
          <a:lstStyle/>
          <a:p>
            <a:r>
              <a:rPr lang="en-US" sz="2000" dirty="0">
                <a:solidFill>
                  <a:srgbClr val="E11B22"/>
                </a:solidFill>
                <a:latin typeface="+mj-lt"/>
                <a:ea typeface="+mj-ea"/>
                <a:cs typeface="+mj-cs"/>
              </a:rPr>
              <a:t>Key Elements of the GDPR</a:t>
            </a:r>
            <a:endParaRPr lang="en-US" sz="2000" dirty="0">
              <a:solidFill>
                <a:srgbClr val="E11B22"/>
              </a:solidFill>
              <a:latin typeface="+mj-lt"/>
              <a:ea typeface="+mj-ea"/>
              <a:cs typeface="+mj-cs"/>
            </a:endParaRPr>
          </a:p>
        </p:txBody>
      </p:sp>
      <p:sp>
        <p:nvSpPr>
          <p:cNvPr id="6" name="TextBox 5"/>
          <p:cNvSpPr txBox="1"/>
          <p:nvPr/>
        </p:nvSpPr>
        <p:spPr>
          <a:xfrm>
            <a:off x="662523" y="1268760"/>
            <a:ext cx="8424936" cy="4401205"/>
          </a:xfrm>
          <a:prstGeom prst="rect">
            <a:avLst/>
          </a:prstGeom>
          <a:noFill/>
        </p:spPr>
        <p:txBody>
          <a:bodyPr wrap="square" rtlCol="0">
            <a:spAutoFit/>
          </a:bodyPr>
          <a:lstStyle/>
          <a:p>
            <a:pPr marL="342900" indent="-342900">
              <a:spcAft>
                <a:spcPts val="400"/>
              </a:spcAft>
              <a:buFont typeface="Wingdings" panose="05000000000000000000" pitchFamily="2" charset="2"/>
              <a:buChar char="§"/>
            </a:pPr>
            <a:r>
              <a:rPr lang="en-US" sz="2000" b="1" dirty="0" smtClean="0"/>
              <a:t>To what information </a:t>
            </a:r>
            <a:r>
              <a:rPr lang="en-US" sz="2000" dirty="0"/>
              <a:t>does the GDPR apply </a:t>
            </a:r>
            <a:r>
              <a:rPr lang="en-US" sz="2000" dirty="0" smtClean="0"/>
              <a:t>to?</a:t>
            </a:r>
          </a:p>
          <a:p>
            <a:pPr marL="342900" indent="-342900">
              <a:spcAft>
                <a:spcPts val="400"/>
              </a:spcAft>
              <a:buFont typeface="Wingdings" panose="05000000000000000000" pitchFamily="2" charset="2"/>
              <a:buChar char="§"/>
            </a:pPr>
            <a:endParaRPr lang="nl-BE" sz="2000" dirty="0"/>
          </a:p>
          <a:p>
            <a:pPr marL="800100" lvl="1" indent="-342900">
              <a:spcBef>
                <a:spcPts val="400"/>
              </a:spcBef>
              <a:spcAft>
                <a:spcPts val="600"/>
              </a:spcAft>
              <a:buFont typeface="Wingdings" panose="05000000000000000000" pitchFamily="2" charset="2"/>
              <a:buChar char="ü"/>
            </a:pPr>
            <a:r>
              <a:rPr lang="en-US" sz="2000" dirty="0" smtClean="0"/>
              <a:t>Personal </a:t>
            </a:r>
            <a:r>
              <a:rPr lang="en-US" sz="2000" dirty="0"/>
              <a:t>D</a:t>
            </a:r>
            <a:r>
              <a:rPr lang="en-US" sz="2000" dirty="0" smtClean="0"/>
              <a:t>ata (PD) </a:t>
            </a:r>
          </a:p>
          <a:p>
            <a:pPr lvl="1">
              <a:spcBef>
                <a:spcPts val="400"/>
              </a:spcBef>
              <a:spcAft>
                <a:spcPts val="600"/>
              </a:spcAft>
            </a:pPr>
            <a:r>
              <a:rPr lang="en-US" sz="2000" dirty="0" smtClean="0"/>
              <a:t>	</a:t>
            </a:r>
            <a:r>
              <a:rPr lang="en-US" sz="2000" i="1" u="sng" dirty="0" smtClean="0"/>
              <a:t>Any information </a:t>
            </a:r>
            <a:r>
              <a:rPr lang="en-US" sz="2000" i="1" dirty="0" smtClean="0"/>
              <a:t>relating to </a:t>
            </a:r>
            <a:r>
              <a:rPr lang="en-US" sz="2000" i="1" u="sng" dirty="0" smtClean="0"/>
              <a:t>an individual </a:t>
            </a:r>
            <a:r>
              <a:rPr lang="en-US" sz="2000" i="1" dirty="0" smtClean="0"/>
              <a:t>whether 	relating to </a:t>
            </a:r>
            <a:r>
              <a:rPr lang="en-US" sz="2000" i="1" u="sng" dirty="0" smtClean="0"/>
              <a:t>private, professional or public life</a:t>
            </a:r>
            <a:endParaRPr lang="en-US" sz="2000" i="1" u="sng" dirty="0"/>
          </a:p>
          <a:p>
            <a:pPr lvl="1">
              <a:spcBef>
                <a:spcPts val="400"/>
              </a:spcBef>
              <a:spcAft>
                <a:spcPts val="600"/>
              </a:spcAft>
            </a:pPr>
            <a:endParaRPr lang="en-US" sz="2000" dirty="0" smtClean="0"/>
          </a:p>
          <a:p>
            <a:pPr marL="800100" lvl="1" indent="-342900">
              <a:spcBef>
                <a:spcPts val="400"/>
              </a:spcBef>
              <a:spcAft>
                <a:spcPts val="600"/>
              </a:spcAft>
              <a:buFont typeface="Wingdings" panose="05000000000000000000" pitchFamily="2" charset="2"/>
              <a:buChar char="ü"/>
            </a:pPr>
            <a:r>
              <a:rPr lang="en-US" sz="2000" dirty="0" smtClean="0"/>
              <a:t>Sensitive Personal </a:t>
            </a:r>
            <a:r>
              <a:rPr lang="en-US" sz="2000" dirty="0" smtClean="0"/>
              <a:t>Data (e.g. health information)</a:t>
            </a:r>
          </a:p>
          <a:p>
            <a:pPr marL="800100" lvl="1" indent="-342900">
              <a:spcBef>
                <a:spcPts val="400"/>
              </a:spcBef>
              <a:spcAft>
                <a:spcPts val="600"/>
              </a:spcAft>
              <a:buFont typeface="Wingdings" panose="05000000000000000000" pitchFamily="2" charset="2"/>
              <a:buChar char="ü"/>
            </a:pPr>
            <a:endParaRPr lang="en-US" sz="2000" dirty="0"/>
          </a:p>
          <a:p>
            <a:pPr marL="800100" lvl="1" indent="-342900">
              <a:spcBef>
                <a:spcPts val="400"/>
              </a:spcBef>
              <a:spcAft>
                <a:spcPts val="600"/>
              </a:spcAft>
              <a:buFont typeface="Wingdings" panose="05000000000000000000" pitchFamily="2" charset="2"/>
              <a:buChar char="ü"/>
            </a:pPr>
            <a:r>
              <a:rPr lang="en-US" sz="2000" dirty="0" smtClean="0"/>
              <a:t>Irrespective of the carrier of such information (paper records, electronic records, …)</a:t>
            </a:r>
            <a:endParaRPr lang="en-US" sz="2000" dirty="0" smtClean="0"/>
          </a:p>
          <a:p>
            <a:pPr lvl="1">
              <a:spcBef>
                <a:spcPts val="400"/>
              </a:spcBef>
              <a:spcAft>
                <a:spcPts val="600"/>
              </a:spcAft>
            </a:pPr>
            <a:endParaRPr lang="en-US" sz="20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364" y="315133"/>
            <a:ext cx="969963"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873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1000"/>
                                        <p:tgtEl>
                                          <p:spTgt spid="6">
                                            <p:txEl>
                                              <p:pRg st="3" end="3"/>
                                            </p:txEl>
                                          </p:spTgt>
                                        </p:tgtEl>
                                      </p:cBhvr>
                                    </p:animEffect>
                                    <p:anim calcmode="lin" valueType="num">
                                      <p:cBhvr>
                                        <p:cTn id="1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 calcmode="lin" valueType="num">
                                      <p:cBhvr additive="base">
                                        <p:cTn id="20"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 calcmode="lin" valueType="num">
                                      <p:cBhvr additive="base">
                                        <p:cTn id="26"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6506" y="315133"/>
            <a:ext cx="8580953" cy="400110"/>
          </a:xfrm>
          <a:prstGeom prst="rect">
            <a:avLst/>
          </a:prstGeom>
          <a:noFill/>
        </p:spPr>
        <p:txBody>
          <a:bodyPr wrap="square" rtlCol="0">
            <a:spAutoFit/>
          </a:bodyPr>
          <a:lstStyle/>
          <a:p>
            <a:r>
              <a:rPr lang="en-US" sz="2000" dirty="0">
                <a:solidFill>
                  <a:srgbClr val="E11B22"/>
                </a:solidFill>
                <a:latin typeface="+mj-lt"/>
                <a:ea typeface="+mj-ea"/>
                <a:cs typeface="+mj-cs"/>
              </a:rPr>
              <a:t>Key Elements of the GDPR</a:t>
            </a:r>
            <a:endParaRPr lang="en-US" sz="2000" dirty="0">
              <a:solidFill>
                <a:srgbClr val="E11B22"/>
              </a:solidFill>
              <a:latin typeface="+mj-lt"/>
              <a:ea typeface="+mj-ea"/>
              <a:cs typeface="+mj-cs"/>
            </a:endParaRPr>
          </a:p>
        </p:txBody>
      </p:sp>
      <p:sp>
        <p:nvSpPr>
          <p:cNvPr id="6" name="TextBox 5"/>
          <p:cNvSpPr txBox="1"/>
          <p:nvPr/>
        </p:nvSpPr>
        <p:spPr>
          <a:xfrm>
            <a:off x="662523" y="1268760"/>
            <a:ext cx="8424936" cy="4298613"/>
          </a:xfrm>
          <a:prstGeom prst="rect">
            <a:avLst/>
          </a:prstGeom>
          <a:noFill/>
        </p:spPr>
        <p:txBody>
          <a:bodyPr wrap="square" rtlCol="0">
            <a:spAutoFit/>
          </a:bodyPr>
          <a:lstStyle/>
          <a:p>
            <a:pPr marL="342900" indent="-342900">
              <a:spcAft>
                <a:spcPts val="400"/>
              </a:spcAft>
              <a:buFont typeface="Wingdings" panose="05000000000000000000" pitchFamily="2" charset="2"/>
              <a:buChar char="§"/>
            </a:pPr>
            <a:r>
              <a:rPr lang="en-US" sz="2000" b="1" dirty="0" smtClean="0"/>
              <a:t>Health information</a:t>
            </a:r>
            <a:endParaRPr lang="en-US" sz="2000" dirty="0" smtClean="0"/>
          </a:p>
          <a:p>
            <a:pPr marL="800100" lvl="1" indent="-342900">
              <a:spcBef>
                <a:spcPts val="400"/>
              </a:spcBef>
              <a:spcAft>
                <a:spcPts val="600"/>
              </a:spcAft>
              <a:buFont typeface="Wingdings" panose="05000000000000000000" pitchFamily="2" charset="2"/>
              <a:buChar char="ü"/>
            </a:pPr>
            <a:r>
              <a:rPr lang="en-US" sz="2000" dirty="0" smtClean="0"/>
              <a:t>general prohibition of processing health information</a:t>
            </a:r>
          </a:p>
          <a:p>
            <a:pPr marL="800100" lvl="1" indent="-342900">
              <a:spcBef>
                <a:spcPts val="400"/>
              </a:spcBef>
              <a:spcAft>
                <a:spcPts val="600"/>
              </a:spcAft>
              <a:buFont typeface="Wingdings" panose="05000000000000000000" pitchFamily="2" charset="2"/>
              <a:buChar char="ü"/>
            </a:pPr>
            <a:r>
              <a:rPr lang="en-US" sz="2000" dirty="0" smtClean="0"/>
              <a:t>9 exceptions amongst others:</a:t>
            </a:r>
          </a:p>
          <a:p>
            <a:pPr marL="1371600" lvl="2" indent="-457200">
              <a:spcBef>
                <a:spcPts val="400"/>
              </a:spcBef>
              <a:spcAft>
                <a:spcPts val="600"/>
              </a:spcAft>
              <a:buFont typeface="+mj-lt"/>
              <a:buAutoNum type="arabicPeriod"/>
            </a:pPr>
            <a:r>
              <a:rPr lang="en-US" sz="2000" dirty="0" smtClean="0"/>
              <a:t>Consent</a:t>
            </a:r>
          </a:p>
          <a:p>
            <a:pPr marL="1371600" lvl="2" indent="-457200">
              <a:spcBef>
                <a:spcPts val="400"/>
              </a:spcBef>
              <a:spcAft>
                <a:spcPts val="600"/>
              </a:spcAft>
              <a:buFont typeface="+mj-lt"/>
              <a:buAutoNum type="arabicPeriod"/>
            </a:pPr>
            <a:r>
              <a:rPr lang="en-US" sz="2000" dirty="0" smtClean="0"/>
              <a:t>Necessary to support a legal claim</a:t>
            </a:r>
          </a:p>
          <a:p>
            <a:pPr marL="1371600" lvl="2" indent="-457200">
              <a:spcBef>
                <a:spcPts val="400"/>
              </a:spcBef>
              <a:spcAft>
                <a:spcPts val="600"/>
              </a:spcAft>
              <a:buFont typeface="+mj-lt"/>
              <a:buAutoNum type="arabicPeriod"/>
            </a:pPr>
            <a:r>
              <a:rPr lang="en-US" sz="2000" dirty="0" smtClean="0"/>
              <a:t>Necessary for purpose of statistics</a:t>
            </a:r>
          </a:p>
          <a:p>
            <a:pPr marL="1371600" lvl="2" indent="-457200">
              <a:spcBef>
                <a:spcPts val="400"/>
              </a:spcBef>
              <a:spcAft>
                <a:spcPts val="600"/>
              </a:spcAft>
              <a:buFont typeface="+mj-lt"/>
              <a:buAutoNum type="arabicPeriod"/>
            </a:pPr>
            <a:r>
              <a:rPr lang="en-US" sz="2000" dirty="0" smtClean="0"/>
              <a:t>Preventive medicine</a:t>
            </a:r>
          </a:p>
          <a:p>
            <a:pPr lvl="2">
              <a:spcBef>
                <a:spcPts val="400"/>
              </a:spcBef>
              <a:spcAft>
                <a:spcPts val="600"/>
              </a:spcAft>
            </a:pPr>
            <a:endParaRPr lang="en-US" sz="2000" dirty="0" smtClean="0"/>
          </a:p>
          <a:p>
            <a:pPr marL="1257300" lvl="2" indent="-342900">
              <a:spcBef>
                <a:spcPts val="400"/>
              </a:spcBef>
              <a:spcAft>
                <a:spcPts val="600"/>
              </a:spcAft>
              <a:buFont typeface="Wingdings" panose="05000000000000000000" pitchFamily="2" charset="2"/>
              <a:buChar char="ü"/>
            </a:pPr>
            <a:endParaRPr lang="en-US" sz="2000" dirty="0"/>
          </a:p>
          <a:p>
            <a:pPr lvl="1">
              <a:spcBef>
                <a:spcPts val="400"/>
              </a:spcBef>
              <a:spcAft>
                <a:spcPts val="600"/>
              </a:spcAft>
            </a:pPr>
            <a:endParaRPr lang="en-US" sz="20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364" y="315133"/>
            <a:ext cx="969963"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780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6506" y="323365"/>
            <a:ext cx="8580953" cy="400110"/>
          </a:xfrm>
          <a:prstGeom prst="rect">
            <a:avLst/>
          </a:prstGeom>
          <a:noFill/>
        </p:spPr>
        <p:txBody>
          <a:bodyPr wrap="square" rtlCol="0">
            <a:spAutoFit/>
          </a:bodyPr>
          <a:lstStyle/>
          <a:p>
            <a:r>
              <a:rPr lang="en-US" sz="2000" dirty="0">
                <a:solidFill>
                  <a:srgbClr val="E11B22"/>
                </a:solidFill>
                <a:latin typeface="+mj-lt"/>
                <a:ea typeface="+mj-ea"/>
                <a:cs typeface="+mj-cs"/>
              </a:rPr>
              <a:t>Key Elements of the GDPR</a:t>
            </a:r>
            <a:endParaRPr lang="en-US" sz="2000" dirty="0">
              <a:solidFill>
                <a:srgbClr val="E11B22"/>
              </a:solidFill>
              <a:latin typeface="+mj-lt"/>
              <a:ea typeface="+mj-ea"/>
              <a:cs typeface="+mj-cs"/>
            </a:endParaRPr>
          </a:p>
        </p:txBody>
      </p:sp>
      <p:sp>
        <p:nvSpPr>
          <p:cNvPr id="6" name="TextBox 5"/>
          <p:cNvSpPr txBox="1"/>
          <p:nvPr/>
        </p:nvSpPr>
        <p:spPr>
          <a:xfrm>
            <a:off x="662523" y="1268760"/>
            <a:ext cx="7098789" cy="5093702"/>
          </a:xfrm>
          <a:prstGeom prst="rect">
            <a:avLst/>
          </a:prstGeom>
          <a:noFill/>
        </p:spPr>
        <p:txBody>
          <a:bodyPr wrap="square" rtlCol="0">
            <a:spAutoFit/>
          </a:bodyPr>
          <a:lstStyle/>
          <a:p>
            <a:pPr marL="342900" indent="-342900">
              <a:spcAft>
                <a:spcPts val="400"/>
              </a:spcAft>
              <a:buFont typeface="Wingdings" panose="05000000000000000000" pitchFamily="2" charset="2"/>
              <a:buChar char="§"/>
            </a:pPr>
            <a:r>
              <a:rPr lang="en-US" sz="2000" b="1" dirty="0" smtClean="0"/>
              <a:t>Principles for p</a:t>
            </a:r>
            <a:r>
              <a:rPr lang="en-US" sz="2000" b="1" dirty="0" smtClean="0"/>
              <a:t>rocessing</a:t>
            </a:r>
            <a:endParaRPr lang="en-US" sz="2000" dirty="0" smtClean="0"/>
          </a:p>
          <a:p>
            <a:pPr marL="342900" indent="-342900">
              <a:spcAft>
                <a:spcPts val="400"/>
              </a:spcAft>
              <a:buFont typeface="Wingdings" panose="05000000000000000000" pitchFamily="2" charset="2"/>
              <a:buChar char="§"/>
            </a:pPr>
            <a:endParaRPr lang="nl-BE" sz="2000" dirty="0"/>
          </a:p>
          <a:p>
            <a:pPr marL="800100" lvl="1" indent="-342900">
              <a:spcBef>
                <a:spcPts val="400"/>
              </a:spcBef>
              <a:spcAft>
                <a:spcPts val="600"/>
              </a:spcAft>
              <a:buFont typeface="Wingdings" panose="05000000000000000000" pitchFamily="2" charset="2"/>
              <a:buChar char="ü"/>
            </a:pPr>
            <a:r>
              <a:rPr lang="en-US" sz="2000" i="1" u="sng" dirty="0"/>
              <a:t>Lawful basis </a:t>
            </a:r>
            <a:r>
              <a:rPr lang="en-US" sz="2000" dirty="0"/>
              <a:t>for processing PD</a:t>
            </a:r>
          </a:p>
          <a:p>
            <a:pPr marL="800100" lvl="1" indent="-342900">
              <a:spcBef>
                <a:spcPts val="400"/>
              </a:spcBef>
              <a:spcAft>
                <a:spcPts val="600"/>
              </a:spcAft>
              <a:buFont typeface="Wingdings" panose="05000000000000000000" pitchFamily="2" charset="2"/>
              <a:buChar char="ü"/>
            </a:pPr>
            <a:endParaRPr lang="en-US" sz="2000" dirty="0" smtClean="0"/>
          </a:p>
          <a:p>
            <a:pPr marL="800100" lvl="1" indent="-342900">
              <a:spcBef>
                <a:spcPts val="400"/>
              </a:spcBef>
              <a:spcAft>
                <a:spcPts val="600"/>
              </a:spcAft>
              <a:buFont typeface="Wingdings" panose="05000000000000000000" pitchFamily="2" charset="2"/>
              <a:buChar char="ü"/>
            </a:pPr>
            <a:r>
              <a:rPr lang="en-US" sz="2000" dirty="0" smtClean="0"/>
              <a:t>Processing needs to be </a:t>
            </a:r>
            <a:r>
              <a:rPr lang="en-US" sz="2000" i="1" u="sng" dirty="0" smtClean="0"/>
              <a:t>compliant</a:t>
            </a:r>
            <a:r>
              <a:rPr lang="en-US" sz="2000" dirty="0" smtClean="0"/>
              <a:t> :</a:t>
            </a:r>
          </a:p>
          <a:p>
            <a:pPr marL="1371600" lvl="2" indent="-457200">
              <a:spcBef>
                <a:spcPts val="400"/>
              </a:spcBef>
              <a:spcAft>
                <a:spcPts val="600"/>
              </a:spcAft>
              <a:buFont typeface="+mj-lt"/>
              <a:buAutoNum type="arabicPeriod"/>
            </a:pPr>
            <a:r>
              <a:rPr lang="en-US" sz="2000" dirty="0" smtClean="0"/>
              <a:t>Fair and transparent</a:t>
            </a:r>
          </a:p>
          <a:p>
            <a:pPr marL="1371600" lvl="2" indent="-457200">
              <a:spcBef>
                <a:spcPts val="400"/>
              </a:spcBef>
              <a:spcAft>
                <a:spcPts val="600"/>
              </a:spcAft>
              <a:buFont typeface="+mj-lt"/>
              <a:buAutoNum type="arabicPeriod"/>
            </a:pPr>
            <a:r>
              <a:rPr lang="en-US" sz="2000" dirty="0" smtClean="0"/>
              <a:t>Fit for the purpose</a:t>
            </a:r>
          </a:p>
          <a:p>
            <a:pPr marL="1371600" lvl="2" indent="-457200">
              <a:spcBef>
                <a:spcPts val="400"/>
              </a:spcBef>
              <a:spcAft>
                <a:spcPts val="600"/>
              </a:spcAft>
              <a:buFont typeface="+mj-lt"/>
              <a:buAutoNum type="arabicPeriod"/>
            </a:pPr>
            <a:r>
              <a:rPr lang="en-US" sz="2000" dirty="0" smtClean="0"/>
              <a:t>Limited to what is necessary for the purpose</a:t>
            </a:r>
          </a:p>
          <a:p>
            <a:pPr marL="1371600" lvl="2" indent="-457200">
              <a:spcBef>
                <a:spcPts val="400"/>
              </a:spcBef>
              <a:spcAft>
                <a:spcPts val="600"/>
              </a:spcAft>
              <a:buFont typeface="+mj-lt"/>
              <a:buAutoNum type="arabicPeriod"/>
            </a:pPr>
            <a:r>
              <a:rPr lang="en-US" sz="2000" dirty="0" smtClean="0"/>
              <a:t>Accurate </a:t>
            </a:r>
            <a:r>
              <a:rPr lang="en-US" sz="2000" dirty="0" smtClean="0"/>
              <a:t>&amp; up-to date</a:t>
            </a:r>
          </a:p>
          <a:p>
            <a:pPr marL="1371600" lvl="2" indent="-457200">
              <a:spcBef>
                <a:spcPts val="400"/>
              </a:spcBef>
              <a:spcAft>
                <a:spcPts val="600"/>
              </a:spcAft>
              <a:buFont typeface="+mj-lt"/>
              <a:buAutoNum type="arabicPeriod"/>
            </a:pPr>
            <a:r>
              <a:rPr lang="en-US" sz="2000" dirty="0" smtClean="0"/>
              <a:t>Limited </a:t>
            </a:r>
            <a:r>
              <a:rPr lang="en-US" sz="2000" dirty="0" smtClean="0"/>
              <a:t>storage of PD in </a:t>
            </a:r>
            <a:r>
              <a:rPr lang="en-US" sz="2000" dirty="0" smtClean="0"/>
              <a:t>time</a:t>
            </a:r>
          </a:p>
          <a:p>
            <a:pPr marL="1371600" lvl="2" indent="-457200">
              <a:spcBef>
                <a:spcPts val="400"/>
              </a:spcBef>
              <a:spcAft>
                <a:spcPts val="600"/>
              </a:spcAft>
              <a:buFont typeface="+mj-lt"/>
              <a:buAutoNum type="arabicPeriod"/>
            </a:pPr>
            <a:r>
              <a:rPr lang="en-US" sz="2000" dirty="0" smtClean="0"/>
              <a:t>Integrity and confidentiality</a:t>
            </a:r>
          </a:p>
          <a:p>
            <a:pPr marL="1371600" lvl="2" indent="-457200">
              <a:spcBef>
                <a:spcPts val="400"/>
              </a:spcBef>
              <a:spcAft>
                <a:spcPts val="600"/>
              </a:spcAft>
              <a:buFont typeface="+mj-lt"/>
              <a:buAutoNum type="arabicPeriod"/>
            </a:pPr>
            <a:r>
              <a:rPr lang="en-US" sz="2000" dirty="0" smtClean="0"/>
              <a:t>Responsibility (accountability)</a:t>
            </a:r>
            <a:endParaRPr lang="en-US" sz="2000" dirty="0" smtClean="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364" y="323365"/>
            <a:ext cx="1011238"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602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 calcmode="lin" valueType="num">
                                      <p:cBhvr additive="base">
                                        <p:cTn id="2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 calcmode="lin" valueType="num">
                                      <p:cBhvr additive="base">
                                        <p:cTn id="2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 calcmode="lin" valueType="num">
                                      <p:cBhvr additive="base">
                                        <p:cTn id="3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xEl>
                                              <p:pRg st="9" end="9"/>
                                            </p:txEl>
                                          </p:spTgt>
                                        </p:tgtEl>
                                        <p:attrNameLst>
                                          <p:attrName>style.visibility</p:attrName>
                                        </p:attrNameLst>
                                      </p:cBhvr>
                                      <p:to>
                                        <p:strVal val="visible"/>
                                      </p:to>
                                    </p:set>
                                    <p:anim calcmode="lin" valueType="num">
                                      <p:cBhvr additive="base">
                                        <p:cTn id="4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xEl>
                                              <p:pRg st="10" end="10"/>
                                            </p:txEl>
                                          </p:spTgt>
                                        </p:tgtEl>
                                        <p:attrNameLst>
                                          <p:attrName>style.visibility</p:attrName>
                                        </p:attrNameLst>
                                      </p:cBhvr>
                                      <p:to>
                                        <p:strVal val="visible"/>
                                      </p:to>
                                    </p:set>
                                    <p:anim calcmode="lin" valueType="num">
                                      <p:cBhvr additive="base">
                                        <p:cTn id="51"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
                                            <p:txEl>
                                              <p:pRg st="11" end="11"/>
                                            </p:txEl>
                                          </p:spTgt>
                                        </p:tgtEl>
                                        <p:attrNameLst>
                                          <p:attrName>style.visibility</p:attrName>
                                        </p:attrNameLst>
                                      </p:cBhvr>
                                      <p:to>
                                        <p:strVal val="visible"/>
                                      </p:to>
                                    </p:set>
                                    <p:anim calcmode="lin" valueType="num">
                                      <p:cBhvr additive="base">
                                        <p:cTn id="57"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6506" y="323365"/>
            <a:ext cx="8580953" cy="400110"/>
          </a:xfrm>
          <a:prstGeom prst="rect">
            <a:avLst/>
          </a:prstGeom>
          <a:noFill/>
        </p:spPr>
        <p:txBody>
          <a:bodyPr wrap="square" rtlCol="0">
            <a:spAutoFit/>
          </a:bodyPr>
          <a:lstStyle/>
          <a:p>
            <a:r>
              <a:rPr lang="en-US" sz="2000" dirty="0">
                <a:solidFill>
                  <a:srgbClr val="E11B22"/>
                </a:solidFill>
                <a:latin typeface="+mj-lt"/>
                <a:ea typeface="+mj-ea"/>
                <a:cs typeface="+mj-cs"/>
              </a:rPr>
              <a:t>Key Elements of the GDPR</a:t>
            </a:r>
            <a:endParaRPr lang="en-US" sz="2000" dirty="0">
              <a:solidFill>
                <a:srgbClr val="E11B22"/>
              </a:solidFill>
              <a:latin typeface="+mj-lt"/>
              <a:ea typeface="+mj-ea"/>
              <a:cs typeface="+mj-cs"/>
            </a:endParaRPr>
          </a:p>
        </p:txBody>
      </p:sp>
      <p:sp>
        <p:nvSpPr>
          <p:cNvPr id="6" name="TextBox 5"/>
          <p:cNvSpPr txBox="1"/>
          <p:nvPr/>
        </p:nvSpPr>
        <p:spPr>
          <a:xfrm>
            <a:off x="662523" y="1268761"/>
            <a:ext cx="8424936" cy="4529445"/>
          </a:xfrm>
          <a:prstGeom prst="rect">
            <a:avLst/>
          </a:prstGeom>
          <a:noFill/>
        </p:spPr>
        <p:txBody>
          <a:bodyPr wrap="square" rtlCol="0">
            <a:spAutoFit/>
          </a:bodyPr>
          <a:lstStyle/>
          <a:p>
            <a:pPr marL="342900" indent="-342900">
              <a:spcAft>
                <a:spcPts val="400"/>
              </a:spcAft>
              <a:buFont typeface="Wingdings" panose="05000000000000000000" pitchFamily="2" charset="2"/>
              <a:buChar char="§"/>
            </a:pPr>
            <a:r>
              <a:rPr lang="en-US" sz="2000" b="1" dirty="0" smtClean="0"/>
              <a:t>Consent</a:t>
            </a:r>
            <a:endParaRPr lang="en-US" sz="2000" dirty="0" smtClean="0"/>
          </a:p>
          <a:p>
            <a:pPr>
              <a:spcAft>
                <a:spcPts val="400"/>
              </a:spcAft>
            </a:pPr>
            <a:endParaRPr lang="nl-BE" sz="2000" dirty="0"/>
          </a:p>
          <a:p>
            <a:pPr marL="800100" lvl="1" indent="-342900">
              <a:spcBef>
                <a:spcPts val="400"/>
              </a:spcBef>
              <a:spcAft>
                <a:spcPts val="600"/>
              </a:spcAft>
              <a:buFont typeface="Wingdings" panose="05000000000000000000" pitchFamily="2" charset="2"/>
              <a:buChar char="ü"/>
            </a:pPr>
            <a:r>
              <a:rPr lang="en-US" sz="2000" dirty="0" smtClean="0"/>
              <a:t>For collection of any personal data</a:t>
            </a:r>
            <a:r>
              <a:rPr lang="en-US" sz="2000" dirty="0"/>
              <a:t>, the concerned individual </a:t>
            </a:r>
            <a:r>
              <a:rPr lang="en-US" sz="2000" dirty="0" smtClean="0"/>
              <a:t>must have given </a:t>
            </a:r>
            <a:r>
              <a:rPr lang="en-US" sz="2000" i="1" u="sng" dirty="0"/>
              <a:t>valid</a:t>
            </a:r>
            <a:r>
              <a:rPr lang="en-US" sz="2000" dirty="0" smtClean="0"/>
              <a:t> </a:t>
            </a:r>
            <a:r>
              <a:rPr lang="en-US" sz="2000" i="1" u="sng" dirty="0" smtClean="0"/>
              <a:t>consent</a:t>
            </a:r>
            <a:r>
              <a:rPr lang="en-US" sz="2000" dirty="0" smtClean="0"/>
              <a:t> :</a:t>
            </a:r>
            <a:endParaRPr lang="en-US" sz="2000" i="1" u="sng" dirty="0" smtClean="0"/>
          </a:p>
          <a:p>
            <a:pPr marL="1371600" lvl="2" indent="-457200">
              <a:spcBef>
                <a:spcPts val="400"/>
              </a:spcBef>
              <a:spcAft>
                <a:spcPts val="600"/>
              </a:spcAft>
              <a:buFont typeface="+mj-lt"/>
              <a:buAutoNum type="arabicPeriod"/>
            </a:pPr>
            <a:r>
              <a:rPr lang="en-US" sz="2000" i="1" dirty="0" smtClean="0"/>
              <a:t>freely given</a:t>
            </a:r>
            <a:r>
              <a:rPr lang="en-US" sz="2000" i="1" dirty="0"/>
              <a:t> </a:t>
            </a:r>
            <a:endParaRPr lang="en-US" sz="2000" i="1" dirty="0" smtClean="0"/>
          </a:p>
          <a:p>
            <a:pPr marL="1371600" lvl="2" indent="-457200">
              <a:spcBef>
                <a:spcPts val="400"/>
              </a:spcBef>
              <a:spcAft>
                <a:spcPts val="600"/>
              </a:spcAft>
              <a:buFont typeface="+mj-lt"/>
              <a:buAutoNum type="arabicPeriod"/>
            </a:pPr>
            <a:r>
              <a:rPr lang="en-US" sz="2000" i="1" dirty="0" smtClean="0"/>
              <a:t>specific</a:t>
            </a:r>
            <a:r>
              <a:rPr lang="en-US" sz="2000" i="1" dirty="0"/>
              <a:t>, </a:t>
            </a:r>
            <a:endParaRPr lang="en-US" sz="2000" i="1" dirty="0" smtClean="0"/>
          </a:p>
          <a:p>
            <a:pPr marL="1371600" lvl="2" indent="-457200">
              <a:spcBef>
                <a:spcPts val="400"/>
              </a:spcBef>
              <a:spcAft>
                <a:spcPts val="600"/>
              </a:spcAft>
              <a:buFont typeface="+mj-lt"/>
              <a:buAutoNum type="arabicPeriod"/>
            </a:pPr>
            <a:r>
              <a:rPr lang="en-US" sz="2000" i="1" dirty="0"/>
              <a:t>i</a:t>
            </a:r>
            <a:r>
              <a:rPr lang="en-US" sz="2000" i="1" dirty="0" smtClean="0"/>
              <a:t>nformed</a:t>
            </a:r>
          </a:p>
          <a:p>
            <a:pPr marL="1371600" lvl="2" indent="-457200">
              <a:spcBef>
                <a:spcPts val="400"/>
              </a:spcBef>
              <a:spcAft>
                <a:spcPts val="600"/>
              </a:spcAft>
              <a:buFont typeface="+mj-lt"/>
              <a:buAutoNum type="arabicPeriod"/>
            </a:pPr>
            <a:r>
              <a:rPr lang="en-US" sz="2000" i="1" dirty="0" smtClean="0"/>
              <a:t>unambiguou</a:t>
            </a:r>
            <a:r>
              <a:rPr lang="en-US" sz="2000" dirty="0" smtClean="0"/>
              <a:t>s</a:t>
            </a:r>
            <a:endParaRPr lang="en-US" sz="2000" dirty="0" smtClean="0"/>
          </a:p>
          <a:p>
            <a:pPr marL="1371600" lvl="2" indent="-457200">
              <a:spcBef>
                <a:spcPts val="400"/>
              </a:spcBef>
              <a:spcAft>
                <a:spcPts val="600"/>
              </a:spcAft>
              <a:buFont typeface="+mj-lt"/>
              <a:buAutoNum type="arabicPeriod"/>
            </a:pPr>
            <a:r>
              <a:rPr lang="en-US" sz="2000" i="1" dirty="0"/>
              <a:t>v</a:t>
            </a:r>
            <a:r>
              <a:rPr lang="en-US" sz="2000" i="1" dirty="0" smtClean="0"/>
              <a:t>erifiable</a:t>
            </a:r>
            <a:endParaRPr lang="en-US" sz="2000" i="1" dirty="0" smtClean="0"/>
          </a:p>
          <a:p>
            <a:pPr lvl="1">
              <a:spcBef>
                <a:spcPts val="400"/>
              </a:spcBef>
              <a:spcAft>
                <a:spcPts val="600"/>
              </a:spcAft>
            </a:pPr>
            <a:endParaRPr lang="en-US" sz="2000" dirty="0" smtClean="0"/>
          </a:p>
          <a:p>
            <a:pPr lvl="1">
              <a:spcBef>
                <a:spcPts val="400"/>
              </a:spcBef>
              <a:spcAft>
                <a:spcPts val="600"/>
              </a:spcAft>
            </a:pPr>
            <a:endParaRPr lang="en-US" sz="20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365" y="323365"/>
            <a:ext cx="980281"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040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1000"/>
                                        <p:tgtEl>
                                          <p:spTgt spid="6">
                                            <p:txEl>
                                              <p:pRg st="3" end="3"/>
                                            </p:txEl>
                                          </p:spTgt>
                                        </p:tgtEl>
                                      </p:cBhvr>
                                    </p:animEffect>
                                    <p:anim calcmode="lin" valueType="num">
                                      <p:cBhvr>
                                        <p:cTn id="1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1000"/>
                                        <p:tgtEl>
                                          <p:spTgt spid="6">
                                            <p:txEl>
                                              <p:pRg st="4" end="4"/>
                                            </p:txEl>
                                          </p:spTgt>
                                        </p:tgtEl>
                                      </p:cBhvr>
                                    </p:animEffect>
                                    <p:anim calcmode="lin" valueType="num">
                                      <p:cBhvr>
                                        <p:cTn id="2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1000"/>
                                        <p:tgtEl>
                                          <p:spTgt spid="6">
                                            <p:txEl>
                                              <p:pRg st="5" end="5"/>
                                            </p:txEl>
                                          </p:spTgt>
                                        </p:tgtEl>
                                      </p:cBhvr>
                                    </p:animEffect>
                                    <p:anim calcmode="lin" valueType="num">
                                      <p:cBhvr>
                                        <p:cTn id="2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1000"/>
                                        <p:tgtEl>
                                          <p:spTgt spid="6">
                                            <p:txEl>
                                              <p:pRg st="6" end="6"/>
                                            </p:txEl>
                                          </p:spTgt>
                                        </p:tgtEl>
                                      </p:cBhvr>
                                    </p:animEffect>
                                    <p:anim calcmode="lin" valueType="num">
                                      <p:cBhvr>
                                        <p:cTn id="3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Effect transition="in" filter="fade">
                                      <p:cBhvr>
                                        <p:cTn id="41" dur="1000"/>
                                        <p:tgtEl>
                                          <p:spTgt spid="6">
                                            <p:txEl>
                                              <p:pRg st="7" end="7"/>
                                            </p:txEl>
                                          </p:spTgt>
                                        </p:tgtEl>
                                      </p:cBhvr>
                                    </p:animEffect>
                                    <p:anim calcmode="lin" valueType="num">
                                      <p:cBhvr>
                                        <p:cTn id="42"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538d9d193421c342ee5862e46d1c7a6d3fc6fac1"/>
</p:tagLst>
</file>

<file path=ppt/theme/theme1.xml><?xml version="1.0" encoding="utf-8"?>
<a:theme xmlns:a="http://schemas.openxmlformats.org/drawingml/2006/main" name="ppt A4">
  <a:themeElements>
    <a:clrScheme name="Aon Color Scheme 2014">
      <a:dk1>
        <a:srgbClr val="000000"/>
      </a:dk1>
      <a:lt1>
        <a:srgbClr val="FFFFFF"/>
      </a:lt1>
      <a:dk2>
        <a:srgbClr val="E11B22"/>
      </a:dk2>
      <a:lt2>
        <a:srgbClr val="4D4F53"/>
      </a:lt2>
      <a:accent1>
        <a:srgbClr val="F0AB00"/>
      </a:accent1>
      <a:accent2>
        <a:srgbClr val="7AB800"/>
      </a:accent2>
      <a:accent3>
        <a:srgbClr val="5EB6E4"/>
      </a:accent3>
      <a:accent4>
        <a:srgbClr val="0039A6"/>
      </a:accent4>
      <a:accent5>
        <a:srgbClr val="6E267B"/>
      </a:accent5>
      <a:accent6>
        <a:srgbClr val="D3CD8B"/>
      </a:accent6>
      <a:hlink>
        <a:srgbClr val="E11B22"/>
      </a:hlink>
      <a:folHlink>
        <a:srgbClr val="E11B22"/>
      </a:folHlink>
    </a:clrScheme>
    <a:fontScheme name="Aon_PowerPoint_Template_NoImage-3-0">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smtClean="0">
            <a:ln>
              <a:noFill/>
            </a:ln>
            <a:solidFill>
              <a:schemeClr val="tx1"/>
            </a:solidFill>
            <a:effectLst/>
            <a:latin typeface="Arial" charset="0"/>
            <a:ea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lnDef>
  </a:objectDefaults>
  <a:extraClrSchemeLst>
    <a:extraClrScheme>
      <a:clrScheme name="Aon_PowerPoint_Template_NoImage-3-0 1">
        <a:dk1>
          <a:srgbClr val="000000"/>
        </a:dk1>
        <a:lt1>
          <a:srgbClr val="FFFFFF"/>
        </a:lt1>
        <a:dk2>
          <a:srgbClr val="5EB6E4"/>
        </a:dk2>
        <a:lt2>
          <a:srgbClr val="4D4F53"/>
        </a:lt2>
        <a:accent1>
          <a:srgbClr val="C9CAC8"/>
        </a:accent1>
        <a:accent2>
          <a:srgbClr val="7AB800"/>
        </a:accent2>
        <a:accent3>
          <a:srgbClr val="FFFFFF"/>
        </a:accent3>
        <a:accent4>
          <a:srgbClr val="000000"/>
        </a:accent4>
        <a:accent5>
          <a:srgbClr val="E1E1E0"/>
        </a:accent5>
        <a:accent6>
          <a:srgbClr val="6EA600"/>
        </a:accent6>
        <a:hlink>
          <a:srgbClr val="F0AB00"/>
        </a:hlink>
        <a:folHlink>
          <a:srgbClr val="D3CD8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pt-guide-Print-A4" id="{A349FE89-C747-432A-B53F-B144627F50D8}" vid="{A78EEED4-D3B9-423B-AA6B-0F877BDA65D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ccc25fd69d44a8ea3abe30f9d25915e xmlns="f6ea790f-293c-478a-a9e4-3fbdfaef5fc2">
      <Terms xmlns="http://schemas.microsoft.com/office/infopath/2007/PartnerControls"/>
    </dccc25fd69d44a8ea3abe30f9d25915e>
    <Document_x0020_Owner xmlns="a5006424-e5cf-45b6-8b71-b7abb0a31488">
      <UserInfo>
        <DisplayName>i:0#.w|aonnet\criggall</DisplayName>
        <AccountId>22</AccountId>
        <AccountType/>
      </UserInfo>
    </Document_x0020_Owner>
    <k746716b96d848be829e6c053c4e9d73 xmlns="2b35f960-eb6b-4cfb-a369-1180697826ad">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191d8617-c26d-4d05-8e4f-87752af2781a</TermId>
        </TermInfo>
      </Terms>
    </k746716b96d848be829e6c053c4e9d73>
    <n4995f8e1bdf48bfb26f6207e34766a0 xmlns="2b35f960-eb6b-4cfb-a369-1180697826ad">
      <Terms xmlns="http://schemas.microsoft.com/office/infopath/2007/PartnerControls">
        <TermInfo xmlns="http://schemas.microsoft.com/office/infopath/2007/PartnerControls">
          <TermName xmlns="http://schemas.microsoft.com/office/infopath/2007/PartnerControls">Corporate Marketing and Communications</TermName>
          <TermId xmlns="http://schemas.microsoft.com/office/infopath/2007/PartnerControls">20b4c6d9-2997-44ba-929a-5a95ab8904d2</TermId>
        </TermInfo>
      </Terms>
    </n4995f8e1bdf48bfb26f6207e34766a0>
    <d5cdfdf2c47a4ef29348c4e88b27adde xmlns="2b35f960-eb6b-4cfb-a369-1180697826ad">
      <Terms xmlns="http://schemas.microsoft.com/office/infopath/2007/PartnerControls">
        <TermInfo xmlns="http://schemas.microsoft.com/office/infopath/2007/PartnerControls">
          <TermName xmlns="http://schemas.microsoft.com/office/infopath/2007/PartnerControls">United Kingdom</TermName>
          <TermId xmlns="http://schemas.microsoft.com/office/infopath/2007/PartnerControls">0498bffa-f33d-44b1-b917-c504da682e02</TermId>
        </TermInfo>
      </Terms>
    </d5cdfdf2c47a4ef29348c4e88b27adde>
    <PublishingStartDate xmlns="http://schemas.microsoft.com/sharepoint/v3" xsi:nil="true"/>
    <TaxCatchAll xmlns="f6ea790f-293c-478a-a9e4-3fbdfaef5fc2">
      <Value>46</Value>
      <Value>10</Value>
      <Value>16</Value>
      <Value>1</Value>
      <Value>2</Value>
    </TaxCatchAll>
    <ContentTypeTaxHTField0 xmlns="2b35f960-eb6b-4cfb-a369-1180697826ad">
      <Terms xmlns="http://schemas.microsoft.com/office/infopath/2007/PartnerControls">
        <TermInfo xmlns="http://schemas.microsoft.com/office/infopath/2007/PartnerControls">
          <TermName xmlns="http://schemas.microsoft.com/office/infopath/2007/PartnerControls">Templates</TermName>
          <TermId xmlns="http://schemas.microsoft.com/office/infopath/2007/PartnerControls">c3d264db-b919-4fc7-b0a0-bb762e9c9d61</TermId>
        </TermInfo>
      </Terms>
    </ContentTypeTaxHTField0>
    <ReferencedPage xmlns="f6ea790f-293c-478a-a9e4-3fbdfaef5fc2">
      <Url xsi:nil="true"/>
      <Description xsi:nil="true"/>
    </ReferencedPage>
    <a7a7b799e10d40a48c9e0023a0b084e9 xmlns="2b35f960-eb6b-4cfb-a369-1180697826ad">
      <Terms xmlns="http://schemas.microsoft.com/office/infopath/2007/PartnerControls"/>
    </a7a7b799e10d40a48c9e0023a0b084e9>
    <MyAonUsageRestrictionTaxHTField0 xmlns="2b35f960-eb6b-4cfb-a369-1180697826ad">
      <Terms xmlns="http://schemas.microsoft.com/office/infopath/2007/PartnerControls">
        <TermInfo xmlns="http://schemas.microsoft.com/office/infopath/2007/PartnerControls">
          <TermName xmlns="http://schemas.microsoft.com/office/infopath/2007/PartnerControls">Aon Internal Use Only</TermName>
          <TermId xmlns="http://schemas.microsoft.com/office/infopath/2007/PartnerControls">2b4f17bf-65b2-4748-a7ed-24ca84f43d9f</TermId>
        </TermInfo>
      </Terms>
    </MyAonUsageRestrictionTaxHTField0>
    <PublishingExpiration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on Documents" ma:contentTypeID="0x01010052CD3863E04C4DBAB4BA85034A91B8CA0053339CA219C5A042A804FCCF8803C63B" ma:contentTypeVersion="9" ma:contentTypeDescription="Aon Documents Content Type" ma:contentTypeScope="" ma:versionID="f7d11ee6f94809c3ff487b5802871cd1">
  <xsd:schema xmlns:xsd="http://www.w3.org/2001/XMLSchema" xmlns:xs="http://www.w3.org/2001/XMLSchema" xmlns:p="http://schemas.microsoft.com/office/2006/metadata/properties" xmlns:ns1="http://schemas.microsoft.com/sharepoint/v3" xmlns:ns2="2b35f960-eb6b-4cfb-a369-1180697826ad" xmlns:ns3="a5006424-e5cf-45b6-8b71-b7abb0a31488" xmlns:ns4="f6ea790f-293c-478a-a9e4-3fbdfaef5fc2" targetNamespace="http://schemas.microsoft.com/office/2006/metadata/properties" ma:root="true" ma:fieldsID="2158a9358d87edbe6e6b9ced85f128ed" ns1:_="" ns2:_="" ns3:_="" ns4:_="">
    <xsd:import namespace="http://schemas.microsoft.com/sharepoint/v3"/>
    <xsd:import namespace="2b35f960-eb6b-4cfb-a369-1180697826ad"/>
    <xsd:import namespace="a5006424-e5cf-45b6-8b71-b7abb0a31488"/>
    <xsd:import namespace="f6ea790f-293c-478a-a9e4-3fbdfaef5fc2"/>
    <xsd:element name="properties">
      <xsd:complexType>
        <xsd:sequence>
          <xsd:element name="documentManagement">
            <xsd:complexType>
              <xsd:all>
                <xsd:element ref="ns1:PublishingStartDate" minOccurs="0"/>
                <xsd:element ref="ns1:PublishingExpirationDate" minOccurs="0"/>
                <xsd:element ref="ns3:Document_x0020_Owner"/>
                <xsd:element ref="ns2:MyAonUsageRestrictionTaxHTField0" minOccurs="0"/>
                <xsd:element ref="ns2:k746716b96d848be829e6c053c4e9d73" minOccurs="0"/>
                <xsd:element ref="ns2:n4995f8e1bdf48bfb26f6207e34766a0" minOccurs="0"/>
                <xsd:element ref="ns2:d5cdfdf2c47a4ef29348c4e88b27adde" minOccurs="0"/>
                <xsd:element ref="ns2:a7a7b799e10d40a48c9e0023a0b084e9" minOccurs="0"/>
                <xsd:element ref="ns2:ContentTypeTaxHTField0" minOccurs="0"/>
                <xsd:element ref="ns4:TaxCatchAll" minOccurs="0"/>
                <xsd:element ref="ns4:dccc25fd69d44a8ea3abe30f9d25915e" minOccurs="0"/>
                <xsd:element ref="ns4:TaxCatchAllLabel" minOccurs="0"/>
                <xsd:element ref="ns4:ReferencedP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35f960-eb6b-4cfb-a369-1180697826ad" elementFormDefault="qualified">
    <xsd:import namespace="http://schemas.microsoft.com/office/2006/documentManagement/types"/>
    <xsd:import namespace="http://schemas.microsoft.com/office/infopath/2007/PartnerControls"/>
    <xsd:element name="MyAonUsageRestrictionTaxHTField0" ma:index="14" ma:taxonomy="true" ma:internalName="MyAonUsageRestrictionTaxHTField0" ma:taxonomyFieldName="Usage_x0020_Restriction" ma:displayName="Usage Restriction" ma:readOnly="false" ma:default="1033;#Aon Internal Use Only|2b4f17bf-65b2-4748-a7ed-24ca84f43d9f" ma:fieldId="{f9b65d2a-07da-4860-adb9-45b634fc0c45}" ma:taxonomyMulti="true" ma:sspId="20793e9c-2811-4dd3-bcf4-f920e5bee99a" ma:termSetId="0c847c27-0ae4-439b-adc3-e6f4b50cfa64" ma:anchorId="00000000-0000-0000-0000-000000000000" ma:open="false" ma:isKeyword="false">
      <xsd:complexType>
        <xsd:sequence>
          <xsd:element ref="pc:Terms" minOccurs="0" maxOccurs="1"/>
        </xsd:sequence>
      </xsd:complexType>
    </xsd:element>
    <xsd:element name="k746716b96d848be829e6c053c4e9d73" ma:index="16" ma:taxonomy="true" ma:internalName="k746716b96d848be829e6c053c4e9d73" ma:taxonomyFieldName="Site_x0020_Language" ma:displayName="Language" ma:readOnly="false" ma:default="1;#English|191d8617-c26d-4d05-8e4f-87752af2781a" ma:fieldId="{4746716b-96d8-48be-829e-6c053c4e9d73}" ma:sspId="20793e9c-2811-4dd3-bcf4-f920e5bee99a" ma:termSetId="14d7a6ed-4903-4aa2-adec-b1f73319c838" ma:anchorId="00000000-0000-0000-0000-000000000000" ma:open="false" ma:isKeyword="false">
      <xsd:complexType>
        <xsd:sequence>
          <xsd:element ref="pc:Terms" minOccurs="0" maxOccurs="1"/>
        </xsd:sequence>
      </xsd:complexType>
    </xsd:element>
    <xsd:element name="n4995f8e1bdf48bfb26f6207e34766a0" ma:index="18" ma:taxonomy="true" ma:internalName="n4995f8e1bdf48bfb26f6207e34766a0" ma:taxonomyFieldName="Publication_x0020_Audience_x0020_Business_x0020_Unit" ma:displayName="Organization" ma:readOnly="false" ma:default="" ma:fieldId="{74995f8e-1bdf-48bf-b26f-6207e34766a0}" ma:taxonomyMulti="true" ma:sspId="20793e9c-2811-4dd3-bcf4-f920e5bee99a" ma:termSetId="46a45dbf-f2c3-479d-a151-b9041fdaa80e" ma:anchorId="00000000-0000-0000-0000-000000000000" ma:open="false" ma:isKeyword="false">
      <xsd:complexType>
        <xsd:sequence>
          <xsd:element ref="pc:Terms" minOccurs="0" maxOccurs="1"/>
        </xsd:sequence>
      </xsd:complexType>
    </xsd:element>
    <xsd:element name="d5cdfdf2c47a4ef29348c4e88b27adde" ma:index="20" ma:taxonomy="true" ma:internalName="d5cdfdf2c47a4ef29348c4e88b27adde" ma:taxonomyFieldName="Publication_x0020_Audience_x0020_Location" ma:displayName="Geography" ma:readOnly="false" ma:default="2;#United Kingdom|0498bffa-f33d-44b1-b917-c504da682e02" ma:fieldId="{d5cdfdf2-c47a-4ef2-9348-c4e88b27adde}" ma:taxonomyMulti="true" ma:sspId="20793e9c-2811-4dd3-bcf4-f920e5bee99a" ma:termSetId="de6f53b4-7806-41ba-901d-79ead58e2622" ma:anchorId="00000000-0000-0000-0000-000000000000" ma:open="false" ma:isKeyword="false">
      <xsd:complexType>
        <xsd:sequence>
          <xsd:element ref="pc:Terms" minOccurs="0" maxOccurs="1"/>
        </xsd:sequence>
      </xsd:complexType>
    </xsd:element>
    <xsd:element name="a7a7b799e10d40a48c9e0023a0b084e9" ma:index="22" nillable="true" ma:taxonomy="true" ma:internalName="a7a7b799e10d40a48c9e0023a0b084e9" ma:taxonomyFieldName="Industry" ma:displayName="Industry" ma:readOnly="false" ma:default="" ma:fieldId="{a7a7b799-e10d-40a4-8c9e-0023a0b084e9}" ma:taxonomyMulti="true" ma:sspId="20793e9c-2811-4dd3-bcf4-f920e5bee99a" ma:termSetId="71242954-25b4-458b-a572-9aaf8e9638ff" ma:anchorId="00000000-0000-0000-0000-000000000000" ma:open="false" ma:isKeyword="false">
      <xsd:complexType>
        <xsd:sequence>
          <xsd:element ref="pc:Terms" minOccurs="0" maxOccurs="1"/>
        </xsd:sequence>
      </xsd:complexType>
    </xsd:element>
    <xsd:element name="ContentTypeTaxHTField0" ma:index="23" ma:taxonomy="true" ma:internalName="ContentTypeTaxHTField0" ma:taxonomyFieldName="Content_x0020_Type" ma:displayName="Content Type" ma:readOnly="false" ma:default="" ma:fieldId="{8c540b47-096f-447a-8cff-fe5a22ecf460}" ma:sspId="20793e9c-2811-4dd3-bcf4-f920e5bee99a" ma:termSetId="634be28b-f43a-49e2-a7c2-5bc2c3949e8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5006424-e5cf-45b6-8b71-b7abb0a31488" elementFormDefault="qualified">
    <xsd:import namespace="http://schemas.microsoft.com/office/2006/documentManagement/types"/>
    <xsd:import namespace="http://schemas.microsoft.com/office/infopath/2007/PartnerControls"/>
    <xsd:element name="Document_x0020_Owner" ma:index="6" ma:displayName="Owner" ma:description="Owner" ma:list="UserInfo" ma:SharePointGroup="0" ma:internalName="Document_x0020_Owner" ma:showField="User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6ea790f-293c-478a-a9e4-3fbdfaef5fc2"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e268a189-21da-4f22-859c-de5205abbc6b}" ma:internalName="TaxCatchAll" ma:showField="CatchAllData" ma:web="f6ea790f-293c-478a-a9e4-3fbdfaef5fc2">
      <xsd:complexType>
        <xsd:complexContent>
          <xsd:extension base="dms:MultiChoiceLookup">
            <xsd:sequence>
              <xsd:element name="Value" type="dms:Lookup" maxOccurs="unbounded" minOccurs="0" nillable="true"/>
            </xsd:sequence>
          </xsd:extension>
        </xsd:complexContent>
      </xsd:complexType>
    </xsd:element>
    <xsd:element name="dccc25fd69d44a8ea3abe30f9d25915e" ma:index="25" nillable="true" ma:taxonomy="true" ma:internalName="dccc25fd69d44a8ea3abe30f9d25915e" ma:taxonomyFieldName="Methodology" ma:displayName="Methodology" ma:fieldId="{dccc25fd-69d4-4a8e-a3ab-e30f9d25915e}" ma:taxonomyMulti="true" ma:sspId="20793e9c-2811-4dd3-bcf4-f920e5bee99a" ma:termSetId="c36fb8eb-566c-4de4-8205-304e2a5a1293" ma:anchorId="00000000-0000-0000-0000-000000000000" ma:open="false" ma:isKeyword="false">
      <xsd:complexType>
        <xsd:sequence>
          <xsd:element ref="pc:Terms" minOccurs="0" maxOccurs="1"/>
        </xsd:sequence>
      </xsd:complexType>
    </xsd:element>
    <xsd:element name="TaxCatchAllLabel" ma:index="26" nillable="true" ma:displayName="Taxonomy Catch All Column1" ma:hidden="true" ma:list="{e268a189-21da-4f22-859c-de5205abbc6b}" ma:internalName="TaxCatchAllLabel" ma:readOnly="true" ma:showField="CatchAllDataLabel" ma:web="f6ea790f-293c-478a-a9e4-3fbdfaef5fc2">
      <xsd:complexType>
        <xsd:complexContent>
          <xsd:extension base="dms:MultiChoiceLookup">
            <xsd:sequence>
              <xsd:element name="Value" type="dms:Lookup" maxOccurs="unbounded" minOccurs="0" nillable="true"/>
            </xsd:sequence>
          </xsd:extension>
        </xsd:complexContent>
      </xsd:complexType>
    </xsd:element>
    <xsd:element name="ReferencedPage" ma:index="28" nillable="true" ma:displayName="Referenced Page" ma:internalName="ReferencedPag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axOccurs="1" ma:index="0" ma:displayName="Title"/>
        <xsd:element ref="dc:subject" minOccurs="0" maxOccurs="1"/>
        <xsd:element ref="dc:description" maxOccurs="1" ma:index="2" ma:displayName="Description"/>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
    <Synchronization>Synchronous</Synchronization>
    <Type>10002</Type>
    <SequenceNumber>10000</SequenceNumber>
    <Url/>
    <Assembly>Aon.MyAon.Sharepoint.TrackVersionHistory, Version=1.0.0.0, Culture=neutral, PublicKeyToken=deaf331d214fc58f</Assembly>
    <Class>Aon.MyAon.Sharepoint.TrackVersionHistory.PublishEvents</Class>
    <Data/>
    <Filter/>
  </Receiver>
</spe:Receivers>
</file>

<file path=customXml/itemProps1.xml><?xml version="1.0" encoding="utf-8"?>
<ds:datastoreItem xmlns:ds="http://schemas.openxmlformats.org/officeDocument/2006/customXml" ds:itemID="{E75DE702-B4F1-49D2-9828-F6BEE49C4A61}">
  <ds:schemaRefs>
    <ds:schemaRef ds:uri="http://schemas.microsoft.com/sharepoint/v3/contenttype/forms"/>
  </ds:schemaRefs>
</ds:datastoreItem>
</file>

<file path=customXml/itemProps2.xml><?xml version="1.0" encoding="utf-8"?>
<ds:datastoreItem xmlns:ds="http://schemas.openxmlformats.org/officeDocument/2006/customXml" ds:itemID="{A2E7E750-55DB-487D-9697-0E5A240EB161}">
  <ds:schemaRefs>
    <ds:schemaRef ds:uri="http://purl.org/dc/elements/1.1/"/>
    <ds:schemaRef ds:uri="http://purl.org/dc/terms/"/>
    <ds:schemaRef ds:uri="http://schemas.microsoft.com/office/2006/documentManagement/types"/>
    <ds:schemaRef ds:uri="http://schemas.microsoft.com/office/infopath/2007/PartnerControls"/>
    <ds:schemaRef ds:uri="http://schemas.microsoft.com/sharepoint/v3"/>
    <ds:schemaRef ds:uri="f6ea790f-293c-478a-a9e4-3fbdfaef5fc2"/>
    <ds:schemaRef ds:uri="a5006424-e5cf-45b6-8b71-b7abb0a31488"/>
    <ds:schemaRef ds:uri="http://www.w3.org/XML/1998/namespace"/>
    <ds:schemaRef ds:uri="http://schemas.openxmlformats.org/package/2006/metadata/core-properties"/>
    <ds:schemaRef ds:uri="2b35f960-eb6b-4cfb-a369-1180697826ad"/>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4A94D20B-9E43-4F88-B324-BBF801A8A1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b35f960-eb6b-4cfb-a369-1180697826ad"/>
    <ds:schemaRef ds:uri="a5006424-e5cf-45b6-8b71-b7abb0a31488"/>
    <ds:schemaRef ds:uri="f6ea790f-293c-478a-a9e4-3fbdfaef5f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BDAAEB5-8A6A-4F00-9FD0-55924CD2FF0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ppt A4</Template>
  <TotalTime>3869</TotalTime>
  <Words>2497</Words>
  <Application>Microsoft Office PowerPoint</Application>
  <PresentationFormat>A4 Paper (210x297 mm)</PresentationFormat>
  <Paragraphs>280</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ppt A4</vt:lpstr>
      <vt:lpstr>PowerPoint Presentation</vt:lpstr>
      <vt:lpstr>GDPR in a nutshell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List</vt:lpstr>
      <vt:lpstr>PowerPoint Presentation</vt:lpstr>
    </vt:vector>
  </TitlesOfParts>
  <Company>Aon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Leemans</dc:creator>
  <dc:description>PowerPoint template</dc:description>
  <cp:lastModifiedBy>Lot Goris</cp:lastModifiedBy>
  <cp:revision>313</cp:revision>
  <cp:lastPrinted>2018-02-05T17:37:07Z</cp:lastPrinted>
  <dcterms:created xsi:type="dcterms:W3CDTF">2017-03-16T09:45:23Z</dcterms:created>
  <dcterms:modified xsi:type="dcterms:W3CDTF">2018-03-15T11:40:29Z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te Language">
    <vt:lpwstr>1;#English|191d8617-c26d-4d05-8e4f-87752af2781a</vt:lpwstr>
  </property>
  <property fmtid="{D5CDD505-2E9C-101B-9397-08002B2CF9AE}" pid="3" name="Publication Audience Location">
    <vt:lpwstr>2;#United Kingdom|0498bffa-f33d-44b1-b917-c504da682e02</vt:lpwstr>
  </property>
  <property fmtid="{D5CDD505-2E9C-101B-9397-08002B2CF9AE}" pid="4" name="ContentTypeId">
    <vt:lpwstr>0x01010052CD3863E04C4DBAB4BA85034A91B8CA0053339CA219C5A042A804FCCF8803C63B</vt:lpwstr>
  </property>
  <property fmtid="{D5CDD505-2E9C-101B-9397-08002B2CF9AE}" pid="5" name="Publication Audience Business Unit">
    <vt:lpwstr>46;#Corporate Marketing and Communications|20b4c6d9-2997-44ba-929a-5a95ab8904d2</vt:lpwstr>
  </property>
  <property fmtid="{D5CDD505-2E9C-101B-9397-08002B2CF9AE}" pid="6" name="Industry">
    <vt:lpwstr/>
  </property>
  <property fmtid="{D5CDD505-2E9C-101B-9397-08002B2CF9AE}" pid="7" name="Methodology">
    <vt:lpwstr/>
  </property>
  <property fmtid="{D5CDD505-2E9C-101B-9397-08002B2CF9AE}" pid="8" name="Usage Restriction">
    <vt:lpwstr>10;#Aon Internal Use Only|2b4f17bf-65b2-4748-a7ed-24ca84f43d9f</vt:lpwstr>
  </property>
  <property fmtid="{D5CDD505-2E9C-101B-9397-08002B2CF9AE}" pid="9" name="Content Type">
    <vt:lpwstr>16;#Templates|c3d264db-b919-4fc7-b0a0-bb762e9c9d61</vt:lpwstr>
  </property>
</Properties>
</file>